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Kollektif" charset="1" panose="020B0604020101010102"/>
      <p:regular r:id="rId10"/>
    </p:embeddedFont>
    <p:embeddedFont>
      <p:font typeface="Kollektif Bold" charset="1" panose="020B0604020101010102"/>
      <p:regular r:id="rId11"/>
    </p:embeddedFont>
    <p:embeddedFont>
      <p:font typeface="Kollektif Italics" charset="1" panose="020B0604020101010102"/>
      <p:regular r:id="rId12"/>
    </p:embeddedFont>
    <p:embeddedFont>
      <p:font typeface="Kollektif Bold Italics" charset="1" panose="020B0604020101010102"/>
      <p:regular r:id="rId13"/>
    </p:embeddedFont>
    <p:embeddedFont>
      <p:font typeface="Yeseva One" charset="1" panose="0000050000000000000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slides/slide10.xml" Type="http://schemas.openxmlformats.org/officeDocument/2006/relationships/slide"/><Relationship Id="rId25" Target="slides/slide11.xml" Type="http://schemas.openxmlformats.org/officeDocument/2006/relationships/slide"/><Relationship Id="rId26" Target="slides/slide12.xml" Type="http://schemas.openxmlformats.org/officeDocument/2006/relationships/slide"/><Relationship Id="rId27" Target="slides/slide13.xml" Type="http://schemas.openxmlformats.org/officeDocument/2006/relationships/slide"/><Relationship Id="rId28" Target="slides/slide14.xml" Type="http://schemas.openxmlformats.org/officeDocument/2006/relationships/slide"/><Relationship Id="rId29" Target="slides/slide15.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png" Type="http://schemas.openxmlformats.org/officeDocument/2006/relationships/image"/><Relationship Id="rId12" Target="../media/image59.svg" Type="http://schemas.openxmlformats.org/officeDocument/2006/relationships/image"/><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svg" Type="http://schemas.openxmlformats.org/officeDocument/2006/relationships/image"/><Relationship Id="rId8" Target="../media/image55.png" Type="http://schemas.openxmlformats.org/officeDocument/2006/relationships/image"/><Relationship Id="rId9" Target="../media/image56.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2.png" Type="http://schemas.openxmlformats.org/officeDocument/2006/relationships/image"/><Relationship Id="rId8" Target="../media/image63.png" Type="http://schemas.openxmlformats.org/officeDocument/2006/relationships/image"/><Relationship Id="rId9" Target="../media/image64.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65.png" Type="http://schemas.openxmlformats.org/officeDocument/2006/relationships/image"/><Relationship Id="rId6" Target="../media/image66.png" Type="http://schemas.openxmlformats.org/officeDocument/2006/relationships/image"/><Relationship Id="rId7" Target="../media/image67.svg" Type="http://schemas.openxmlformats.org/officeDocument/2006/relationships/image"/><Relationship Id="rId8" Target="../media/image6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60.png" Type="http://schemas.openxmlformats.org/officeDocument/2006/relationships/image"/><Relationship Id="rId6" Target="../media/image61.svg" Type="http://schemas.openxmlformats.org/officeDocument/2006/relationships/image"/><Relationship Id="rId7" Target="../media/image69.png" Type="http://schemas.openxmlformats.org/officeDocument/2006/relationships/image"/><Relationship Id="rId8" Target="../media/image70.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71.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2" Target="../media/image20.pn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png" Type="http://schemas.openxmlformats.org/officeDocument/2006/relationships/image"/><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40.pn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48.pn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true" rot="0">
            <a:off x="-585366" y="5448702"/>
            <a:ext cx="19458731" cy="9234052"/>
          </a:xfrm>
          <a:custGeom>
            <a:avLst/>
            <a:gdLst/>
            <a:ahLst/>
            <a:cxnLst/>
            <a:rect r="r" b="b" t="t" l="l"/>
            <a:pathLst>
              <a:path h="9234052" w="19458731">
                <a:moveTo>
                  <a:pt x="0" y="9234053"/>
                </a:moveTo>
                <a:lnTo>
                  <a:pt x="19458732" y="9234053"/>
                </a:lnTo>
                <a:lnTo>
                  <a:pt x="19458732" y="0"/>
                </a:lnTo>
                <a:lnTo>
                  <a:pt x="0" y="0"/>
                </a:lnTo>
                <a:lnTo>
                  <a:pt x="0" y="9234053"/>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79343" y="3741888"/>
            <a:ext cx="7351517" cy="6161908"/>
          </a:xfrm>
          <a:custGeom>
            <a:avLst/>
            <a:gdLst/>
            <a:ahLst/>
            <a:cxnLst/>
            <a:rect r="r" b="b" t="t" l="l"/>
            <a:pathLst>
              <a:path h="6161908" w="7351517">
                <a:moveTo>
                  <a:pt x="0" y="0"/>
                </a:moveTo>
                <a:lnTo>
                  <a:pt x="7351518" y="0"/>
                </a:lnTo>
                <a:lnTo>
                  <a:pt x="7351518" y="6161908"/>
                </a:lnTo>
                <a:lnTo>
                  <a:pt x="0" y="61619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1057904">
            <a:off x="13774254" y="4902494"/>
            <a:ext cx="4971166" cy="4350613"/>
          </a:xfrm>
          <a:custGeom>
            <a:avLst/>
            <a:gdLst/>
            <a:ahLst/>
            <a:cxnLst/>
            <a:rect r="r" b="b" t="t" l="l"/>
            <a:pathLst>
              <a:path h="4350613" w="4971166">
                <a:moveTo>
                  <a:pt x="4971166" y="0"/>
                </a:moveTo>
                <a:lnTo>
                  <a:pt x="0" y="0"/>
                </a:lnTo>
                <a:lnTo>
                  <a:pt x="0" y="4350613"/>
                </a:lnTo>
                <a:lnTo>
                  <a:pt x="4971166" y="4350613"/>
                </a:lnTo>
                <a:lnTo>
                  <a:pt x="497116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5400000">
            <a:off x="17259300" y="271515"/>
            <a:ext cx="574387" cy="574387"/>
          </a:xfrm>
          <a:custGeom>
            <a:avLst/>
            <a:gdLst/>
            <a:ahLst/>
            <a:cxnLst/>
            <a:rect r="r" b="b" t="t" l="l"/>
            <a:pathLst>
              <a:path h="574387" w="574387">
                <a:moveTo>
                  <a:pt x="0" y="0"/>
                </a:moveTo>
                <a:lnTo>
                  <a:pt x="574387" y="0"/>
                </a:lnTo>
                <a:lnTo>
                  <a:pt x="574387" y="574387"/>
                </a:lnTo>
                <a:lnTo>
                  <a:pt x="0" y="57438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true" rot="0">
            <a:off x="-8405192" y="-4035747"/>
            <a:ext cx="10287000" cy="4881649"/>
          </a:xfrm>
          <a:custGeom>
            <a:avLst/>
            <a:gdLst/>
            <a:ahLst/>
            <a:cxnLst/>
            <a:rect r="r" b="b" t="t" l="l"/>
            <a:pathLst>
              <a:path h="4881649" w="10287000">
                <a:moveTo>
                  <a:pt x="0" y="4881649"/>
                </a:moveTo>
                <a:lnTo>
                  <a:pt x="10287000" y="4881649"/>
                </a:lnTo>
                <a:lnTo>
                  <a:pt x="10287000" y="0"/>
                </a:lnTo>
                <a:lnTo>
                  <a:pt x="0" y="0"/>
                </a:lnTo>
                <a:lnTo>
                  <a:pt x="0" y="48816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7892729" y="7517174"/>
            <a:ext cx="4689869" cy="2548554"/>
          </a:xfrm>
          <a:prstGeom prst="rect">
            <a:avLst/>
          </a:prstGeom>
        </p:spPr>
        <p:txBody>
          <a:bodyPr anchor="t" rtlCol="false" tIns="0" lIns="0" bIns="0" rIns="0">
            <a:spAutoFit/>
          </a:bodyPr>
          <a:lstStyle/>
          <a:p>
            <a:pPr>
              <a:lnSpc>
                <a:spcPts val="4868"/>
              </a:lnSpc>
            </a:pPr>
            <a:r>
              <a:rPr lang="en-US" sz="4197">
                <a:solidFill>
                  <a:srgbClr val="C5E5E0"/>
                </a:solidFill>
                <a:latin typeface="Kollektif"/>
              </a:rPr>
              <a:t>Travis Cook</a:t>
            </a:r>
          </a:p>
          <a:p>
            <a:pPr>
              <a:lnSpc>
                <a:spcPts val="4868"/>
              </a:lnSpc>
            </a:pPr>
            <a:r>
              <a:rPr lang="en-US" sz="4197">
                <a:solidFill>
                  <a:srgbClr val="C5E5E0"/>
                </a:solidFill>
                <a:latin typeface="Kollektif"/>
              </a:rPr>
              <a:t>Matthew Groh</a:t>
            </a:r>
          </a:p>
          <a:p>
            <a:pPr>
              <a:lnSpc>
                <a:spcPts val="4868"/>
              </a:lnSpc>
            </a:pPr>
            <a:r>
              <a:rPr lang="en-US" sz="4197">
                <a:solidFill>
                  <a:srgbClr val="C5E5E0"/>
                </a:solidFill>
                <a:latin typeface="Kollektif"/>
              </a:rPr>
              <a:t>Marshal Rittenger</a:t>
            </a:r>
          </a:p>
          <a:p>
            <a:pPr>
              <a:lnSpc>
                <a:spcPts val="4868"/>
              </a:lnSpc>
            </a:pPr>
            <a:r>
              <a:rPr lang="en-US" sz="4197">
                <a:solidFill>
                  <a:srgbClr val="C5E5E0"/>
                </a:solidFill>
                <a:latin typeface="Kollektif"/>
              </a:rPr>
              <a:t>Julia Olson</a:t>
            </a:r>
          </a:p>
        </p:txBody>
      </p:sp>
      <p:grpSp>
        <p:nvGrpSpPr>
          <p:cNvPr name="Group 9" id="9"/>
          <p:cNvGrpSpPr/>
          <p:nvPr/>
        </p:nvGrpSpPr>
        <p:grpSpPr>
          <a:xfrm rot="0">
            <a:off x="4494527" y="682303"/>
            <a:ext cx="9283966" cy="3059584"/>
            <a:chOff x="0" y="0"/>
            <a:chExt cx="12378621" cy="4079446"/>
          </a:xfrm>
        </p:grpSpPr>
        <p:sp>
          <p:nvSpPr>
            <p:cNvPr name="Freeform 10" id="10"/>
            <p:cNvSpPr/>
            <p:nvPr/>
          </p:nvSpPr>
          <p:spPr>
            <a:xfrm flipH="false" flipV="false" rot="0">
              <a:off x="77177" y="53518"/>
              <a:ext cx="12301444" cy="4025927"/>
            </a:xfrm>
            <a:custGeom>
              <a:avLst/>
              <a:gdLst/>
              <a:ahLst/>
              <a:cxnLst/>
              <a:rect r="r" b="b" t="t" l="l"/>
              <a:pathLst>
                <a:path h="4025927" w="12301444">
                  <a:moveTo>
                    <a:pt x="0" y="0"/>
                  </a:moveTo>
                  <a:lnTo>
                    <a:pt x="12301444" y="0"/>
                  </a:lnTo>
                  <a:lnTo>
                    <a:pt x="12301444" y="4025928"/>
                  </a:lnTo>
                  <a:lnTo>
                    <a:pt x="0" y="40259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0" y="0"/>
              <a:ext cx="12301444" cy="4025927"/>
            </a:xfrm>
            <a:custGeom>
              <a:avLst/>
              <a:gdLst/>
              <a:ahLst/>
              <a:cxnLst/>
              <a:rect r="r" b="b" t="t" l="l"/>
              <a:pathLst>
                <a:path h="4025927" w="12301444">
                  <a:moveTo>
                    <a:pt x="0" y="0"/>
                  </a:moveTo>
                  <a:lnTo>
                    <a:pt x="12301444" y="0"/>
                  </a:lnTo>
                  <a:lnTo>
                    <a:pt x="12301444" y="4025927"/>
                  </a:lnTo>
                  <a:lnTo>
                    <a:pt x="0" y="402592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sp>
        <p:nvSpPr>
          <p:cNvPr name="TextBox 12" id="12"/>
          <p:cNvSpPr txBox="true"/>
          <p:nvPr/>
        </p:nvSpPr>
        <p:spPr>
          <a:xfrm rot="0">
            <a:off x="4494527" y="4001109"/>
            <a:ext cx="8496234" cy="1665663"/>
          </a:xfrm>
          <a:prstGeom prst="rect">
            <a:avLst/>
          </a:prstGeom>
        </p:spPr>
        <p:txBody>
          <a:bodyPr anchor="t" rtlCol="false" tIns="0" lIns="0" bIns="0" rIns="0">
            <a:spAutoFit/>
          </a:bodyPr>
          <a:lstStyle/>
          <a:p>
            <a:pPr algn="ctr">
              <a:lnSpc>
                <a:spcPts val="12628"/>
              </a:lnSpc>
              <a:spcBef>
                <a:spcPct val="0"/>
              </a:spcBef>
            </a:pPr>
            <a:r>
              <a:rPr lang="en-US" sz="8419">
                <a:solidFill>
                  <a:srgbClr val="FFF7E3"/>
                </a:solidFill>
                <a:latin typeface="Kollektif"/>
              </a:rPr>
              <a:t>A Netflix Proposal</a:t>
            </a:r>
          </a:p>
        </p:txBody>
      </p:sp>
      <p:sp>
        <p:nvSpPr>
          <p:cNvPr name="TextBox 13" id="13"/>
          <p:cNvSpPr txBox="true"/>
          <p:nvPr/>
        </p:nvSpPr>
        <p:spPr>
          <a:xfrm rot="0">
            <a:off x="6821699" y="6786900"/>
            <a:ext cx="4033179" cy="703137"/>
          </a:xfrm>
          <a:prstGeom prst="rect">
            <a:avLst/>
          </a:prstGeom>
        </p:spPr>
        <p:txBody>
          <a:bodyPr anchor="t" rtlCol="false" tIns="0" lIns="0" bIns="0" rIns="0">
            <a:spAutoFit/>
          </a:bodyPr>
          <a:lstStyle/>
          <a:p>
            <a:pPr>
              <a:lnSpc>
                <a:spcPts val="4868"/>
              </a:lnSpc>
            </a:pPr>
            <a:r>
              <a:rPr lang="en-US" sz="4197">
                <a:solidFill>
                  <a:srgbClr val="C5E5E0"/>
                </a:solidFill>
                <a:latin typeface="Kollektif"/>
              </a:rPr>
              <a:t>Produced by:</a:t>
            </a:r>
          </a:p>
        </p:txBody>
      </p:sp>
      <p:sp>
        <p:nvSpPr>
          <p:cNvPr name="Freeform 14" id="14"/>
          <p:cNvSpPr/>
          <p:nvPr/>
        </p:nvSpPr>
        <p:spPr>
          <a:xfrm flipH="false" flipV="true" rot="0">
            <a:off x="16259837" y="-4035747"/>
            <a:ext cx="10287000" cy="4881649"/>
          </a:xfrm>
          <a:custGeom>
            <a:avLst/>
            <a:gdLst/>
            <a:ahLst/>
            <a:cxnLst/>
            <a:rect r="r" b="b" t="t" l="l"/>
            <a:pathLst>
              <a:path h="4881649" w="10287000">
                <a:moveTo>
                  <a:pt x="0" y="4881649"/>
                </a:moveTo>
                <a:lnTo>
                  <a:pt x="10287000" y="4881649"/>
                </a:lnTo>
                <a:lnTo>
                  <a:pt x="10287000" y="0"/>
                </a:lnTo>
                <a:lnTo>
                  <a:pt x="0" y="0"/>
                </a:lnTo>
                <a:lnTo>
                  <a:pt x="0" y="4881649"/>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38888" r="-48" b="-38974"/>
            </a:stretch>
          </a:blipFill>
        </p:spPr>
      </p:sp>
      <p:sp>
        <p:nvSpPr>
          <p:cNvPr name="Freeform 3" id="3"/>
          <p:cNvSpPr/>
          <p:nvPr/>
        </p:nvSpPr>
        <p:spPr>
          <a:xfrm flipH="true" flipV="false" rot="0">
            <a:off x="-422547" y="8428956"/>
            <a:ext cx="19120450" cy="9073522"/>
          </a:xfrm>
          <a:custGeom>
            <a:avLst/>
            <a:gdLst/>
            <a:ahLst/>
            <a:cxnLst/>
            <a:rect r="r" b="b" t="t" l="l"/>
            <a:pathLst>
              <a:path h="9073522" w="19120450">
                <a:moveTo>
                  <a:pt x="19120450" y="0"/>
                </a:moveTo>
                <a:lnTo>
                  <a:pt x="0" y="0"/>
                </a:lnTo>
                <a:lnTo>
                  <a:pt x="0" y="9073522"/>
                </a:lnTo>
                <a:lnTo>
                  <a:pt x="19120450" y="9073522"/>
                </a:lnTo>
                <a:lnTo>
                  <a:pt x="1912045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385492" y="4145803"/>
            <a:ext cx="2896255" cy="50736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174076"/>
                </a:solidFill>
                <a:latin typeface="Kollektif Bold"/>
              </a:rPr>
              <a:t>Selection</a:t>
            </a:r>
          </a:p>
        </p:txBody>
      </p:sp>
      <p:sp>
        <p:nvSpPr>
          <p:cNvPr name="TextBox 5" id="5"/>
          <p:cNvSpPr txBox="true"/>
          <p:nvPr/>
        </p:nvSpPr>
        <p:spPr>
          <a:xfrm rot="0">
            <a:off x="6247745" y="7806422"/>
            <a:ext cx="2896255" cy="507365"/>
          </a:xfrm>
          <a:prstGeom prst="rect">
            <a:avLst/>
          </a:prstGeom>
        </p:spPr>
        <p:txBody>
          <a:bodyPr anchor="t" rtlCol="false" tIns="0" lIns="0" bIns="0" rIns="0">
            <a:spAutoFit/>
          </a:bodyPr>
          <a:lstStyle/>
          <a:p>
            <a:pPr algn="ctr" marL="0" indent="0" lvl="0">
              <a:lnSpc>
                <a:spcPts val="3639"/>
              </a:lnSpc>
              <a:spcBef>
                <a:spcPct val="0"/>
              </a:spcBef>
            </a:pPr>
            <a:r>
              <a:rPr lang="en-US" sz="2799">
                <a:solidFill>
                  <a:srgbClr val="174076"/>
                </a:solidFill>
                <a:latin typeface="Kollektif Bold"/>
              </a:rPr>
              <a:t>Omission</a:t>
            </a:r>
          </a:p>
        </p:txBody>
      </p:sp>
      <p:grpSp>
        <p:nvGrpSpPr>
          <p:cNvPr name="Group 6" id="6"/>
          <p:cNvGrpSpPr/>
          <p:nvPr/>
        </p:nvGrpSpPr>
        <p:grpSpPr>
          <a:xfrm rot="0">
            <a:off x="412606" y="2082181"/>
            <a:ext cx="8547759" cy="6747072"/>
            <a:chOff x="0" y="0"/>
            <a:chExt cx="11397012" cy="8996096"/>
          </a:xfrm>
        </p:grpSpPr>
        <p:grpSp>
          <p:nvGrpSpPr>
            <p:cNvPr name="Group 7" id="7"/>
            <p:cNvGrpSpPr/>
            <p:nvPr/>
          </p:nvGrpSpPr>
          <p:grpSpPr>
            <a:xfrm rot="0">
              <a:off x="0" y="0"/>
              <a:ext cx="11397012" cy="8996096"/>
              <a:chOff x="0" y="0"/>
              <a:chExt cx="6773744" cy="5346774"/>
            </a:xfrm>
          </p:grpSpPr>
          <p:sp>
            <p:nvSpPr>
              <p:cNvPr name="Freeform 8" id="8"/>
              <p:cNvSpPr/>
              <p:nvPr/>
            </p:nvSpPr>
            <p:spPr>
              <a:xfrm flipH="false" flipV="false" rot="0">
                <a:off x="0" y="0"/>
                <a:ext cx="6773745" cy="5346774"/>
              </a:xfrm>
              <a:custGeom>
                <a:avLst/>
                <a:gdLst/>
                <a:ahLst/>
                <a:cxnLst/>
                <a:rect r="r" b="b" t="t" l="l"/>
                <a:pathLst>
                  <a:path h="5346774" w="6773745">
                    <a:moveTo>
                      <a:pt x="6649284" y="5346774"/>
                    </a:moveTo>
                    <a:lnTo>
                      <a:pt x="124460" y="5346774"/>
                    </a:lnTo>
                    <a:cubicBezTo>
                      <a:pt x="55880" y="5346774"/>
                      <a:pt x="0" y="5290894"/>
                      <a:pt x="0" y="5222314"/>
                    </a:cubicBezTo>
                    <a:lnTo>
                      <a:pt x="0" y="124460"/>
                    </a:lnTo>
                    <a:cubicBezTo>
                      <a:pt x="0" y="55880"/>
                      <a:pt x="55880" y="0"/>
                      <a:pt x="124460" y="0"/>
                    </a:cubicBezTo>
                    <a:lnTo>
                      <a:pt x="6649285" y="0"/>
                    </a:lnTo>
                    <a:cubicBezTo>
                      <a:pt x="6717864" y="0"/>
                      <a:pt x="6773745" y="55880"/>
                      <a:pt x="6773745" y="124460"/>
                    </a:cubicBezTo>
                    <a:lnTo>
                      <a:pt x="6773745" y="5222315"/>
                    </a:lnTo>
                    <a:cubicBezTo>
                      <a:pt x="6773745" y="5290894"/>
                      <a:pt x="6717864" y="5346774"/>
                      <a:pt x="6649285" y="5346774"/>
                    </a:cubicBezTo>
                    <a:close/>
                  </a:path>
                </a:pathLst>
              </a:custGeom>
              <a:solidFill>
                <a:srgbClr val="C5E6DF"/>
              </a:solidFill>
            </p:spPr>
          </p:sp>
        </p:grpSp>
        <p:sp>
          <p:nvSpPr>
            <p:cNvPr name="Freeform 9" id="9"/>
            <p:cNvSpPr/>
            <p:nvPr/>
          </p:nvSpPr>
          <p:spPr>
            <a:xfrm flipH="false" flipV="false" rot="0">
              <a:off x="267931" y="467170"/>
              <a:ext cx="10861150" cy="8145863"/>
            </a:xfrm>
            <a:custGeom>
              <a:avLst/>
              <a:gdLst/>
              <a:ahLst/>
              <a:cxnLst/>
              <a:rect r="r" b="b" t="t" l="l"/>
              <a:pathLst>
                <a:path h="8145863" w="10861150">
                  <a:moveTo>
                    <a:pt x="0" y="0"/>
                  </a:moveTo>
                  <a:lnTo>
                    <a:pt x="10861150" y="0"/>
                  </a:lnTo>
                  <a:lnTo>
                    <a:pt x="10861150" y="8145862"/>
                  </a:lnTo>
                  <a:lnTo>
                    <a:pt x="0" y="8145862"/>
                  </a:lnTo>
                  <a:lnTo>
                    <a:pt x="0" y="0"/>
                  </a:lnTo>
                  <a:close/>
                </a:path>
              </a:pathLst>
            </a:custGeom>
            <a:blipFill>
              <a:blip r:embed="rId5"/>
              <a:stretch>
                <a:fillRect l="0" t="0" r="0" b="0"/>
              </a:stretch>
            </a:blipFill>
          </p:spPr>
        </p:sp>
      </p:grpSp>
      <p:sp>
        <p:nvSpPr>
          <p:cNvPr name="Freeform 10" id="10"/>
          <p:cNvSpPr/>
          <p:nvPr/>
        </p:nvSpPr>
        <p:spPr>
          <a:xfrm flipH="true" flipV="false" rot="806939">
            <a:off x="-75557" y="7775636"/>
            <a:ext cx="2208513" cy="3595364"/>
          </a:xfrm>
          <a:custGeom>
            <a:avLst/>
            <a:gdLst/>
            <a:ahLst/>
            <a:cxnLst/>
            <a:rect r="r" b="b" t="t" l="l"/>
            <a:pathLst>
              <a:path h="3595364" w="2208513">
                <a:moveTo>
                  <a:pt x="2208514" y="0"/>
                </a:moveTo>
                <a:lnTo>
                  <a:pt x="0" y="0"/>
                </a:lnTo>
                <a:lnTo>
                  <a:pt x="0" y="3595364"/>
                </a:lnTo>
                <a:lnTo>
                  <a:pt x="2208514" y="3595364"/>
                </a:lnTo>
                <a:lnTo>
                  <a:pt x="220851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540806">
            <a:off x="2067280" y="8591308"/>
            <a:ext cx="2233558" cy="2042287"/>
          </a:xfrm>
          <a:custGeom>
            <a:avLst/>
            <a:gdLst/>
            <a:ahLst/>
            <a:cxnLst/>
            <a:rect r="r" b="b" t="t" l="l"/>
            <a:pathLst>
              <a:path h="2042287" w="2233558">
                <a:moveTo>
                  <a:pt x="0" y="0"/>
                </a:moveTo>
                <a:lnTo>
                  <a:pt x="2233558" y="0"/>
                </a:lnTo>
                <a:lnTo>
                  <a:pt x="2233558" y="2042287"/>
                </a:lnTo>
                <a:lnTo>
                  <a:pt x="0" y="20422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9327635" y="2082181"/>
            <a:ext cx="8547759" cy="6747072"/>
            <a:chOff x="0" y="0"/>
            <a:chExt cx="11397012" cy="8996096"/>
          </a:xfrm>
        </p:grpSpPr>
        <p:grpSp>
          <p:nvGrpSpPr>
            <p:cNvPr name="Group 13" id="13"/>
            <p:cNvGrpSpPr/>
            <p:nvPr/>
          </p:nvGrpSpPr>
          <p:grpSpPr>
            <a:xfrm rot="0">
              <a:off x="0" y="0"/>
              <a:ext cx="11397012" cy="8996096"/>
              <a:chOff x="0" y="0"/>
              <a:chExt cx="6773744" cy="5346774"/>
            </a:xfrm>
          </p:grpSpPr>
          <p:sp>
            <p:nvSpPr>
              <p:cNvPr name="Freeform 14" id="14"/>
              <p:cNvSpPr/>
              <p:nvPr/>
            </p:nvSpPr>
            <p:spPr>
              <a:xfrm flipH="false" flipV="false" rot="0">
                <a:off x="0" y="0"/>
                <a:ext cx="6773745" cy="5346774"/>
              </a:xfrm>
              <a:custGeom>
                <a:avLst/>
                <a:gdLst/>
                <a:ahLst/>
                <a:cxnLst/>
                <a:rect r="r" b="b" t="t" l="l"/>
                <a:pathLst>
                  <a:path h="5346774" w="6773745">
                    <a:moveTo>
                      <a:pt x="6649284" y="5346774"/>
                    </a:moveTo>
                    <a:lnTo>
                      <a:pt x="124460" y="5346774"/>
                    </a:lnTo>
                    <a:cubicBezTo>
                      <a:pt x="55880" y="5346774"/>
                      <a:pt x="0" y="5290894"/>
                      <a:pt x="0" y="5222314"/>
                    </a:cubicBezTo>
                    <a:lnTo>
                      <a:pt x="0" y="124460"/>
                    </a:lnTo>
                    <a:cubicBezTo>
                      <a:pt x="0" y="55880"/>
                      <a:pt x="55880" y="0"/>
                      <a:pt x="124460" y="0"/>
                    </a:cubicBezTo>
                    <a:lnTo>
                      <a:pt x="6649285" y="0"/>
                    </a:lnTo>
                    <a:cubicBezTo>
                      <a:pt x="6717864" y="0"/>
                      <a:pt x="6773745" y="55880"/>
                      <a:pt x="6773745" y="124460"/>
                    </a:cubicBezTo>
                    <a:lnTo>
                      <a:pt x="6773745" y="5222315"/>
                    </a:lnTo>
                    <a:cubicBezTo>
                      <a:pt x="6773745" y="5290894"/>
                      <a:pt x="6717864" y="5346774"/>
                      <a:pt x="6649285" y="5346774"/>
                    </a:cubicBezTo>
                    <a:close/>
                  </a:path>
                </a:pathLst>
              </a:custGeom>
              <a:solidFill>
                <a:srgbClr val="C5E6DF"/>
              </a:solidFill>
            </p:spPr>
          </p:sp>
        </p:grpSp>
        <p:sp>
          <p:nvSpPr>
            <p:cNvPr name="Freeform 15" id="15"/>
            <p:cNvSpPr/>
            <p:nvPr/>
          </p:nvSpPr>
          <p:spPr>
            <a:xfrm flipH="false" flipV="false" rot="0">
              <a:off x="267931" y="460967"/>
              <a:ext cx="10861150" cy="8145863"/>
            </a:xfrm>
            <a:custGeom>
              <a:avLst/>
              <a:gdLst/>
              <a:ahLst/>
              <a:cxnLst/>
              <a:rect r="r" b="b" t="t" l="l"/>
              <a:pathLst>
                <a:path h="8145863" w="10861150">
                  <a:moveTo>
                    <a:pt x="0" y="0"/>
                  </a:moveTo>
                  <a:lnTo>
                    <a:pt x="10861150" y="0"/>
                  </a:lnTo>
                  <a:lnTo>
                    <a:pt x="10861150" y="8145862"/>
                  </a:lnTo>
                  <a:lnTo>
                    <a:pt x="0" y="8145862"/>
                  </a:lnTo>
                  <a:lnTo>
                    <a:pt x="0" y="0"/>
                  </a:lnTo>
                  <a:close/>
                </a:path>
              </a:pathLst>
            </a:custGeom>
            <a:blipFill>
              <a:blip r:embed="rId10"/>
              <a:stretch>
                <a:fillRect l="0" t="0" r="0" b="0"/>
              </a:stretch>
            </a:blipFill>
          </p:spPr>
        </p:sp>
      </p:grpSp>
      <p:sp>
        <p:nvSpPr>
          <p:cNvPr name="Freeform 16" id="16"/>
          <p:cNvSpPr/>
          <p:nvPr/>
        </p:nvSpPr>
        <p:spPr>
          <a:xfrm flipH="false" flipV="false" rot="-2362907">
            <a:off x="15806239" y="-261481"/>
            <a:ext cx="2641774" cy="2953203"/>
          </a:xfrm>
          <a:custGeom>
            <a:avLst/>
            <a:gdLst/>
            <a:ahLst/>
            <a:cxnLst/>
            <a:rect r="r" b="b" t="t" l="l"/>
            <a:pathLst>
              <a:path h="2953203" w="2641774">
                <a:moveTo>
                  <a:pt x="0" y="0"/>
                </a:moveTo>
                <a:lnTo>
                  <a:pt x="2641774" y="0"/>
                </a:lnTo>
                <a:lnTo>
                  <a:pt x="2641774" y="2953203"/>
                </a:lnTo>
                <a:lnTo>
                  <a:pt x="0" y="295320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7" id="17"/>
          <p:cNvSpPr txBox="true"/>
          <p:nvPr/>
        </p:nvSpPr>
        <p:spPr>
          <a:xfrm rot="0">
            <a:off x="366555" y="474345"/>
            <a:ext cx="12377651" cy="554355"/>
          </a:xfrm>
          <a:prstGeom prst="rect">
            <a:avLst/>
          </a:prstGeom>
        </p:spPr>
        <p:txBody>
          <a:bodyPr anchor="t" rtlCol="false" tIns="0" lIns="0" bIns="0" rIns="0">
            <a:spAutoFit/>
          </a:bodyPr>
          <a:lstStyle/>
          <a:p>
            <a:pPr algn="l" marL="0" indent="0" lvl="0">
              <a:lnSpc>
                <a:spcPts val="4199"/>
              </a:lnSpc>
            </a:pPr>
            <a:r>
              <a:rPr lang="en-US" sz="4199">
                <a:solidFill>
                  <a:srgbClr val="174076"/>
                </a:solidFill>
                <a:latin typeface="Yeseva One Bold"/>
              </a:rPr>
              <a:t>Who is our ideal cast?</a:t>
            </a:r>
          </a:p>
        </p:txBody>
      </p:sp>
      <p:sp>
        <p:nvSpPr>
          <p:cNvPr name="TextBox 18" id="18"/>
          <p:cNvSpPr txBox="true"/>
          <p:nvPr/>
        </p:nvSpPr>
        <p:spPr>
          <a:xfrm rot="0">
            <a:off x="468239" y="1129395"/>
            <a:ext cx="7611544" cy="507365"/>
          </a:xfrm>
          <a:prstGeom prst="rect">
            <a:avLst/>
          </a:prstGeom>
        </p:spPr>
        <p:txBody>
          <a:bodyPr anchor="t" rtlCol="false" tIns="0" lIns="0" bIns="0" rIns="0">
            <a:spAutoFit/>
          </a:bodyPr>
          <a:lstStyle/>
          <a:p>
            <a:pPr algn="l">
              <a:lnSpc>
                <a:spcPts val="3639"/>
              </a:lnSpc>
              <a:spcBef>
                <a:spcPct val="0"/>
              </a:spcBef>
            </a:pPr>
            <a:r>
              <a:rPr lang="en-US" sz="2799">
                <a:solidFill>
                  <a:srgbClr val="174076"/>
                </a:solidFill>
                <a:latin typeface="Kollektif"/>
              </a:rPr>
              <a:t>Top 15 Actors by Genre (crime &amp; thriller)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38888" r="-48" b="-38974"/>
            </a:stretch>
          </a:blipFill>
        </p:spPr>
      </p:sp>
      <p:sp>
        <p:nvSpPr>
          <p:cNvPr name="Freeform 3" id="3"/>
          <p:cNvSpPr/>
          <p:nvPr/>
        </p:nvSpPr>
        <p:spPr>
          <a:xfrm flipH="true" flipV="false" rot="5400000">
            <a:off x="-6555625" y="-2440825"/>
            <a:ext cx="10287000" cy="4881649"/>
          </a:xfrm>
          <a:custGeom>
            <a:avLst/>
            <a:gdLst/>
            <a:ahLst/>
            <a:cxnLst/>
            <a:rect r="r" b="b" t="t" l="l"/>
            <a:pathLst>
              <a:path h="4881649" w="10287000">
                <a:moveTo>
                  <a:pt x="10287000" y="0"/>
                </a:moveTo>
                <a:lnTo>
                  <a:pt x="0" y="0"/>
                </a:lnTo>
                <a:lnTo>
                  <a:pt x="0" y="4881650"/>
                </a:lnTo>
                <a:lnTo>
                  <a:pt x="10287000" y="4881650"/>
                </a:lnTo>
                <a:lnTo>
                  <a:pt x="102870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21876" y="5597071"/>
            <a:ext cx="574387" cy="574387"/>
          </a:xfrm>
          <a:custGeom>
            <a:avLst/>
            <a:gdLst/>
            <a:ahLst/>
            <a:cxnLst/>
            <a:rect r="r" b="b" t="t" l="l"/>
            <a:pathLst>
              <a:path h="574387" w="574387">
                <a:moveTo>
                  <a:pt x="0" y="0"/>
                </a:moveTo>
                <a:lnTo>
                  <a:pt x="574387" y="0"/>
                </a:lnTo>
                <a:lnTo>
                  <a:pt x="574387" y="574387"/>
                </a:lnTo>
                <a:lnTo>
                  <a:pt x="0" y="5743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21876" y="6628658"/>
            <a:ext cx="574387" cy="574387"/>
          </a:xfrm>
          <a:custGeom>
            <a:avLst/>
            <a:gdLst/>
            <a:ahLst/>
            <a:cxnLst/>
            <a:rect r="r" b="b" t="t" l="l"/>
            <a:pathLst>
              <a:path h="574387" w="574387">
                <a:moveTo>
                  <a:pt x="0" y="0"/>
                </a:moveTo>
                <a:lnTo>
                  <a:pt x="574387" y="0"/>
                </a:lnTo>
                <a:lnTo>
                  <a:pt x="574387" y="574386"/>
                </a:lnTo>
                <a:lnTo>
                  <a:pt x="0" y="5743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5400000">
            <a:off x="14556625" y="10896691"/>
            <a:ext cx="10287000" cy="4881649"/>
          </a:xfrm>
          <a:custGeom>
            <a:avLst/>
            <a:gdLst/>
            <a:ahLst/>
            <a:cxnLst/>
            <a:rect r="r" b="b" t="t" l="l"/>
            <a:pathLst>
              <a:path h="4881649" w="10287000">
                <a:moveTo>
                  <a:pt x="10287000" y="0"/>
                </a:moveTo>
                <a:lnTo>
                  <a:pt x="0" y="0"/>
                </a:lnTo>
                <a:lnTo>
                  <a:pt x="0" y="4881649"/>
                </a:lnTo>
                <a:lnTo>
                  <a:pt x="10287000" y="4881649"/>
                </a:lnTo>
                <a:lnTo>
                  <a:pt x="102870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184580" y="466725"/>
            <a:ext cx="11414375" cy="561975"/>
          </a:xfrm>
          <a:prstGeom prst="rect">
            <a:avLst/>
          </a:prstGeom>
        </p:spPr>
        <p:txBody>
          <a:bodyPr anchor="t" rtlCol="false" tIns="0" lIns="0" bIns="0" rIns="0">
            <a:spAutoFit/>
          </a:bodyPr>
          <a:lstStyle/>
          <a:p>
            <a:pPr algn="ctr" marL="0" indent="0" lvl="0">
              <a:lnSpc>
                <a:spcPts val="4320"/>
              </a:lnSpc>
              <a:spcBef>
                <a:spcPct val="0"/>
              </a:spcBef>
            </a:pPr>
            <a:r>
              <a:rPr lang="en-US" sz="3600">
                <a:solidFill>
                  <a:srgbClr val="174076"/>
                </a:solidFill>
                <a:latin typeface="Yeseva One Bold"/>
              </a:rPr>
              <a:t>Which countries should we partner with?</a:t>
            </a:r>
          </a:p>
        </p:txBody>
      </p:sp>
      <p:grpSp>
        <p:nvGrpSpPr>
          <p:cNvPr name="Group 8" id="8"/>
          <p:cNvGrpSpPr/>
          <p:nvPr/>
        </p:nvGrpSpPr>
        <p:grpSpPr>
          <a:xfrm rot="0">
            <a:off x="2813253" y="1274579"/>
            <a:ext cx="11298186" cy="8644983"/>
            <a:chOff x="0" y="0"/>
            <a:chExt cx="5372699" cy="4111004"/>
          </a:xfrm>
        </p:grpSpPr>
        <p:sp>
          <p:nvSpPr>
            <p:cNvPr name="Freeform 9" id="9"/>
            <p:cNvSpPr/>
            <p:nvPr/>
          </p:nvSpPr>
          <p:spPr>
            <a:xfrm flipH="false" flipV="false" rot="0">
              <a:off x="0" y="0"/>
              <a:ext cx="5372700" cy="4111004"/>
            </a:xfrm>
            <a:custGeom>
              <a:avLst/>
              <a:gdLst/>
              <a:ahLst/>
              <a:cxnLst/>
              <a:rect r="r" b="b" t="t" l="l"/>
              <a:pathLst>
                <a:path h="4111004" w="5372700">
                  <a:moveTo>
                    <a:pt x="5248239" y="4111004"/>
                  </a:moveTo>
                  <a:lnTo>
                    <a:pt x="124460" y="4111004"/>
                  </a:lnTo>
                  <a:cubicBezTo>
                    <a:pt x="55880" y="4111004"/>
                    <a:pt x="0" y="4055125"/>
                    <a:pt x="0" y="3986544"/>
                  </a:cubicBezTo>
                  <a:lnTo>
                    <a:pt x="0" y="124460"/>
                  </a:lnTo>
                  <a:cubicBezTo>
                    <a:pt x="0" y="55880"/>
                    <a:pt x="55880" y="0"/>
                    <a:pt x="124460" y="0"/>
                  </a:cubicBezTo>
                  <a:lnTo>
                    <a:pt x="5248239" y="0"/>
                  </a:lnTo>
                  <a:cubicBezTo>
                    <a:pt x="5316819" y="0"/>
                    <a:pt x="5372700" y="55880"/>
                    <a:pt x="5372700" y="124460"/>
                  </a:cubicBezTo>
                  <a:lnTo>
                    <a:pt x="5372700" y="3986545"/>
                  </a:lnTo>
                  <a:cubicBezTo>
                    <a:pt x="5372700" y="4055125"/>
                    <a:pt x="5316819" y="4111004"/>
                    <a:pt x="5248239" y="4111004"/>
                  </a:cubicBezTo>
                  <a:close/>
                </a:path>
              </a:pathLst>
            </a:custGeom>
            <a:solidFill>
              <a:srgbClr val="C5E6DF"/>
            </a:solidFill>
          </p:spPr>
        </p:sp>
      </p:grpSp>
      <p:sp>
        <p:nvSpPr>
          <p:cNvPr name="Freeform 10" id="10"/>
          <p:cNvSpPr/>
          <p:nvPr/>
        </p:nvSpPr>
        <p:spPr>
          <a:xfrm flipH="false" flipV="false" rot="0">
            <a:off x="3075963" y="1557283"/>
            <a:ext cx="10772767" cy="8079575"/>
          </a:xfrm>
          <a:custGeom>
            <a:avLst/>
            <a:gdLst/>
            <a:ahLst/>
            <a:cxnLst/>
            <a:rect r="r" b="b" t="t" l="l"/>
            <a:pathLst>
              <a:path h="8079575" w="10772767">
                <a:moveTo>
                  <a:pt x="0" y="0"/>
                </a:moveTo>
                <a:lnTo>
                  <a:pt x="10772767" y="0"/>
                </a:lnTo>
                <a:lnTo>
                  <a:pt x="10772767" y="8079575"/>
                </a:lnTo>
                <a:lnTo>
                  <a:pt x="0" y="8079575"/>
                </a:lnTo>
                <a:lnTo>
                  <a:pt x="0" y="0"/>
                </a:lnTo>
                <a:close/>
              </a:path>
            </a:pathLst>
          </a:custGeom>
          <a:blipFill>
            <a:blip r:embed="rId7"/>
            <a:stretch>
              <a:fillRect l="0" t="0" r="0" b="0"/>
            </a:stretch>
          </a:blipFill>
        </p:spPr>
      </p:sp>
      <p:sp>
        <p:nvSpPr>
          <p:cNvPr name="Freeform 11" id="11"/>
          <p:cNvSpPr/>
          <p:nvPr/>
        </p:nvSpPr>
        <p:spPr>
          <a:xfrm flipH="true" flipV="false" rot="0">
            <a:off x="15107894" y="1232509"/>
            <a:ext cx="3835944" cy="9054491"/>
          </a:xfrm>
          <a:custGeom>
            <a:avLst/>
            <a:gdLst/>
            <a:ahLst/>
            <a:cxnLst/>
            <a:rect r="r" b="b" t="t" l="l"/>
            <a:pathLst>
              <a:path h="9054491" w="3835944">
                <a:moveTo>
                  <a:pt x="3835943" y="0"/>
                </a:moveTo>
                <a:lnTo>
                  <a:pt x="0" y="0"/>
                </a:lnTo>
                <a:lnTo>
                  <a:pt x="0" y="9054491"/>
                </a:lnTo>
                <a:lnTo>
                  <a:pt x="3835943" y="9054491"/>
                </a:lnTo>
                <a:lnTo>
                  <a:pt x="3835943"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38888" r="-48" b="-38974"/>
            </a:stretch>
          </a:blipFill>
        </p:spPr>
      </p:sp>
      <p:sp>
        <p:nvSpPr>
          <p:cNvPr name="Freeform 3" id="3"/>
          <p:cNvSpPr/>
          <p:nvPr/>
        </p:nvSpPr>
        <p:spPr>
          <a:xfrm flipH="true" flipV="false" rot="0">
            <a:off x="-422547" y="7506514"/>
            <a:ext cx="19120450" cy="9073522"/>
          </a:xfrm>
          <a:custGeom>
            <a:avLst/>
            <a:gdLst/>
            <a:ahLst/>
            <a:cxnLst/>
            <a:rect r="r" b="b" t="t" l="l"/>
            <a:pathLst>
              <a:path h="9073522" w="19120450">
                <a:moveTo>
                  <a:pt x="19120450" y="0"/>
                </a:moveTo>
                <a:lnTo>
                  <a:pt x="0" y="0"/>
                </a:lnTo>
                <a:lnTo>
                  <a:pt x="0" y="9073523"/>
                </a:lnTo>
                <a:lnTo>
                  <a:pt x="19120450" y="9073523"/>
                </a:lnTo>
                <a:lnTo>
                  <a:pt x="1912045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85521" y="1722475"/>
            <a:ext cx="10093330" cy="7796362"/>
            <a:chOff x="0" y="0"/>
            <a:chExt cx="13457774" cy="10395149"/>
          </a:xfrm>
        </p:grpSpPr>
        <p:grpSp>
          <p:nvGrpSpPr>
            <p:cNvPr name="Group 5" id="5"/>
            <p:cNvGrpSpPr/>
            <p:nvPr/>
          </p:nvGrpSpPr>
          <p:grpSpPr>
            <a:xfrm rot="0">
              <a:off x="0" y="0"/>
              <a:ext cx="13457774" cy="10395149"/>
              <a:chOff x="0" y="0"/>
              <a:chExt cx="5322191" cy="4111004"/>
            </a:xfrm>
          </p:grpSpPr>
          <p:sp>
            <p:nvSpPr>
              <p:cNvPr name="Freeform 6" id="6"/>
              <p:cNvSpPr/>
              <p:nvPr/>
            </p:nvSpPr>
            <p:spPr>
              <a:xfrm flipH="false" flipV="false" rot="0">
                <a:off x="0" y="0"/>
                <a:ext cx="5322191" cy="4111004"/>
              </a:xfrm>
              <a:custGeom>
                <a:avLst/>
                <a:gdLst/>
                <a:ahLst/>
                <a:cxnLst/>
                <a:rect r="r" b="b" t="t" l="l"/>
                <a:pathLst>
                  <a:path h="4111004" w="5322191">
                    <a:moveTo>
                      <a:pt x="5197731" y="4111004"/>
                    </a:moveTo>
                    <a:lnTo>
                      <a:pt x="124460" y="4111004"/>
                    </a:lnTo>
                    <a:cubicBezTo>
                      <a:pt x="55880" y="4111004"/>
                      <a:pt x="0" y="4055125"/>
                      <a:pt x="0" y="3986544"/>
                    </a:cubicBezTo>
                    <a:lnTo>
                      <a:pt x="0" y="124460"/>
                    </a:lnTo>
                    <a:cubicBezTo>
                      <a:pt x="0" y="55880"/>
                      <a:pt x="55880" y="0"/>
                      <a:pt x="124460" y="0"/>
                    </a:cubicBezTo>
                    <a:lnTo>
                      <a:pt x="5197731" y="0"/>
                    </a:lnTo>
                    <a:cubicBezTo>
                      <a:pt x="5266311" y="0"/>
                      <a:pt x="5322191" y="55880"/>
                      <a:pt x="5322191" y="124460"/>
                    </a:cubicBezTo>
                    <a:lnTo>
                      <a:pt x="5322191" y="3986545"/>
                    </a:lnTo>
                    <a:cubicBezTo>
                      <a:pt x="5322191" y="4055125"/>
                      <a:pt x="5266311" y="4111004"/>
                      <a:pt x="5197731" y="4111004"/>
                    </a:cubicBezTo>
                    <a:close/>
                  </a:path>
                </a:pathLst>
              </a:custGeom>
              <a:solidFill>
                <a:srgbClr val="C5E6DF"/>
              </a:solidFill>
            </p:spPr>
          </p:sp>
        </p:grpSp>
        <p:sp>
          <p:nvSpPr>
            <p:cNvPr name="Freeform 7" id="7"/>
            <p:cNvSpPr/>
            <p:nvPr/>
          </p:nvSpPr>
          <p:spPr>
            <a:xfrm flipH="false" flipV="false" rot="0">
              <a:off x="479835" y="412861"/>
              <a:ext cx="12541421" cy="9406066"/>
            </a:xfrm>
            <a:custGeom>
              <a:avLst/>
              <a:gdLst/>
              <a:ahLst/>
              <a:cxnLst/>
              <a:rect r="r" b="b" t="t" l="l"/>
              <a:pathLst>
                <a:path h="9406066" w="12541421">
                  <a:moveTo>
                    <a:pt x="0" y="0"/>
                  </a:moveTo>
                  <a:lnTo>
                    <a:pt x="12541421" y="0"/>
                  </a:lnTo>
                  <a:lnTo>
                    <a:pt x="12541421" y="9406066"/>
                  </a:lnTo>
                  <a:lnTo>
                    <a:pt x="0" y="9406066"/>
                  </a:lnTo>
                  <a:lnTo>
                    <a:pt x="0" y="0"/>
                  </a:lnTo>
                  <a:close/>
                </a:path>
              </a:pathLst>
            </a:custGeom>
            <a:blipFill>
              <a:blip r:embed="rId5"/>
              <a:stretch>
                <a:fillRect l="0" t="0" r="0" b="0"/>
              </a:stretch>
            </a:blipFill>
          </p:spPr>
        </p:sp>
      </p:grpSp>
      <p:sp>
        <p:nvSpPr>
          <p:cNvPr name="Freeform 8" id="8"/>
          <p:cNvSpPr/>
          <p:nvPr/>
        </p:nvSpPr>
        <p:spPr>
          <a:xfrm flipH="true" flipV="false" rot="-1224948">
            <a:off x="-492148" y="-1865"/>
            <a:ext cx="2880684" cy="3246039"/>
          </a:xfrm>
          <a:custGeom>
            <a:avLst/>
            <a:gdLst/>
            <a:ahLst/>
            <a:cxnLst/>
            <a:rect r="r" b="b" t="t" l="l"/>
            <a:pathLst>
              <a:path h="3246039" w="2880684">
                <a:moveTo>
                  <a:pt x="2880683" y="0"/>
                </a:moveTo>
                <a:lnTo>
                  <a:pt x="0" y="0"/>
                </a:lnTo>
                <a:lnTo>
                  <a:pt x="0" y="3246039"/>
                </a:lnTo>
                <a:lnTo>
                  <a:pt x="2880683" y="3246039"/>
                </a:lnTo>
                <a:lnTo>
                  <a:pt x="2880683"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1003244" y="2807601"/>
            <a:ext cx="6879348" cy="5626110"/>
            <a:chOff x="0" y="0"/>
            <a:chExt cx="9172464" cy="7501480"/>
          </a:xfrm>
        </p:grpSpPr>
        <p:grpSp>
          <p:nvGrpSpPr>
            <p:cNvPr name="Group 10" id="10"/>
            <p:cNvGrpSpPr/>
            <p:nvPr/>
          </p:nvGrpSpPr>
          <p:grpSpPr>
            <a:xfrm rot="0">
              <a:off x="0" y="0"/>
              <a:ext cx="9172464" cy="7501480"/>
              <a:chOff x="0" y="0"/>
              <a:chExt cx="4486202" cy="3668933"/>
            </a:xfrm>
          </p:grpSpPr>
          <p:sp>
            <p:nvSpPr>
              <p:cNvPr name="Freeform 11" id="11"/>
              <p:cNvSpPr/>
              <p:nvPr/>
            </p:nvSpPr>
            <p:spPr>
              <a:xfrm flipH="false" flipV="false" rot="0">
                <a:off x="0" y="0"/>
                <a:ext cx="4486203" cy="3668933"/>
              </a:xfrm>
              <a:custGeom>
                <a:avLst/>
                <a:gdLst/>
                <a:ahLst/>
                <a:cxnLst/>
                <a:rect r="r" b="b" t="t" l="l"/>
                <a:pathLst>
                  <a:path h="3668933" w="4486203">
                    <a:moveTo>
                      <a:pt x="4361742" y="3668933"/>
                    </a:moveTo>
                    <a:lnTo>
                      <a:pt x="124460" y="3668933"/>
                    </a:lnTo>
                    <a:cubicBezTo>
                      <a:pt x="55880" y="3668933"/>
                      <a:pt x="0" y="3613053"/>
                      <a:pt x="0" y="3544473"/>
                    </a:cubicBezTo>
                    <a:lnTo>
                      <a:pt x="0" y="124460"/>
                    </a:lnTo>
                    <a:cubicBezTo>
                      <a:pt x="0" y="55880"/>
                      <a:pt x="55880" y="0"/>
                      <a:pt x="124460" y="0"/>
                    </a:cubicBezTo>
                    <a:lnTo>
                      <a:pt x="4361743" y="0"/>
                    </a:lnTo>
                    <a:cubicBezTo>
                      <a:pt x="4430323" y="0"/>
                      <a:pt x="4486203" y="55880"/>
                      <a:pt x="4486203" y="124460"/>
                    </a:cubicBezTo>
                    <a:lnTo>
                      <a:pt x="4486203" y="3544473"/>
                    </a:lnTo>
                    <a:cubicBezTo>
                      <a:pt x="4486203" y="3613053"/>
                      <a:pt x="4430323" y="3668933"/>
                      <a:pt x="4361743" y="3668933"/>
                    </a:cubicBezTo>
                    <a:close/>
                  </a:path>
                </a:pathLst>
              </a:custGeom>
              <a:solidFill>
                <a:srgbClr val="C5E6DF"/>
              </a:solidFill>
            </p:spPr>
          </p:sp>
        </p:grpSp>
        <p:sp>
          <p:nvSpPr>
            <p:cNvPr name="Freeform 12" id="12"/>
            <p:cNvSpPr/>
            <p:nvPr/>
          </p:nvSpPr>
          <p:spPr>
            <a:xfrm flipH="false" flipV="false" rot="0">
              <a:off x="308023" y="2225232"/>
              <a:ext cx="8556418" cy="4349751"/>
            </a:xfrm>
            <a:custGeom>
              <a:avLst/>
              <a:gdLst/>
              <a:ahLst/>
              <a:cxnLst/>
              <a:rect r="r" b="b" t="t" l="l"/>
              <a:pathLst>
                <a:path h="4349751" w="8556418">
                  <a:moveTo>
                    <a:pt x="0" y="0"/>
                  </a:moveTo>
                  <a:lnTo>
                    <a:pt x="8556418" y="0"/>
                  </a:lnTo>
                  <a:lnTo>
                    <a:pt x="8556418" y="4349751"/>
                  </a:lnTo>
                  <a:lnTo>
                    <a:pt x="0" y="4349751"/>
                  </a:lnTo>
                  <a:lnTo>
                    <a:pt x="0" y="0"/>
                  </a:lnTo>
                  <a:close/>
                </a:path>
              </a:pathLst>
            </a:custGeom>
            <a:blipFill>
              <a:blip r:embed="rId8"/>
              <a:stretch>
                <a:fillRect l="0" t="0" r="0" b="0"/>
              </a:stretch>
            </a:blipFill>
          </p:spPr>
        </p:sp>
        <p:grpSp>
          <p:nvGrpSpPr>
            <p:cNvPr name="Group 13" id="13"/>
            <p:cNvGrpSpPr/>
            <p:nvPr/>
          </p:nvGrpSpPr>
          <p:grpSpPr>
            <a:xfrm rot="0">
              <a:off x="0" y="0"/>
              <a:ext cx="9172464" cy="1463232"/>
              <a:chOff x="0" y="0"/>
              <a:chExt cx="4486202" cy="715659"/>
            </a:xfrm>
          </p:grpSpPr>
          <p:sp>
            <p:nvSpPr>
              <p:cNvPr name="Freeform 14" id="14"/>
              <p:cNvSpPr/>
              <p:nvPr/>
            </p:nvSpPr>
            <p:spPr>
              <a:xfrm flipH="false" flipV="false" rot="0">
                <a:off x="0" y="0"/>
                <a:ext cx="4486203" cy="715659"/>
              </a:xfrm>
              <a:custGeom>
                <a:avLst/>
                <a:gdLst/>
                <a:ahLst/>
                <a:cxnLst/>
                <a:rect r="r" b="b" t="t" l="l"/>
                <a:pathLst>
                  <a:path h="715659" w="4486203">
                    <a:moveTo>
                      <a:pt x="4361742" y="715659"/>
                    </a:moveTo>
                    <a:lnTo>
                      <a:pt x="124460" y="715659"/>
                    </a:lnTo>
                    <a:cubicBezTo>
                      <a:pt x="55880" y="715659"/>
                      <a:pt x="0" y="659779"/>
                      <a:pt x="0" y="591199"/>
                    </a:cubicBezTo>
                    <a:lnTo>
                      <a:pt x="0" y="124460"/>
                    </a:lnTo>
                    <a:cubicBezTo>
                      <a:pt x="0" y="55880"/>
                      <a:pt x="55880" y="0"/>
                      <a:pt x="124460" y="0"/>
                    </a:cubicBezTo>
                    <a:lnTo>
                      <a:pt x="4361743" y="0"/>
                    </a:lnTo>
                    <a:cubicBezTo>
                      <a:pt x="4430323" y="0"/>
                      <a:pt x="4486203" y="55880"/>
                      <a:pt x="4486203" y="124460"/>
                    </a:cubicBezTo>
                    <a:lnTo>
                      <a:pt x="4486203" y="591199"/>
                    </a:lnTo>
                    <a:cubicBezTo>
                      <a:pt x="4486203" y="659779"/>
                      <a:pt x="4430323" y="715659"/>
                      <a:pt x="4361743" y="715659"/>
                    </a:cubicBezTo>
                    <a:close/>
                  </a:path>
                </a:pathLst>
              </a:custGeom>
              <a:solidFill>
                <a:srgbClr val="456188"/>
              </a:solidFill>
            </p:spPr>
          </p:sp>
        </p:grpSp>
        <p:sp>
          <p:nvSpPr>
            <p:cNvPr name="TextBox 15" id="15"/>
            <p:cNvSpPr txBox="true"/>
            <p:nvPr/>
          </p:nvSpPr>
          <p:spPr>
            <a:xfrm rot="0">
              <a:off x="0" y="111055"/>
              <a:ext cx="9172464" cy="1031573"/>
            </a:xfrm>
            <a:prstGeom prst="rect">
              <a:avLst/>
            </a:prstGeom>
          </p:spPr>
          <p:txBody>
            <a:bodyPr anchor="t" rtlCol="false" tIns="0" lIns="0" bIns="0" rIns="0">
              <a:spAutoFit/>
            </a:bodyPr>
            <a:lstStyle/>
            <a:p>
              <a:pPr algn="ctr">
                <a:lnSpc>
                  <a:spcPts val="6102"/>
                </a:lnSpc>
              </a:pPr>
              <a:r>
                <a:rPr lang="en-US" sz="4068">
                  <a:solidFill>
                    <a:srgbClr val="FFFFFF"/>
                  </a:solidFill>
                  <a:latin typeface="Kollektif Bold"/>
                </a:rPr>
                <a:t>Highest Scores by Country</a:t>
              </a:r>
            </a:p>
          </p:txBody>
        </p:sp>
      </p:grpSp>
      <p:sp>
        <p:nvSpPr>
          <p:cNvPr name="Freeform 16" id="16"/>
          <p:cNvSpPr/>
          <p:nvPr/>
        </p:nvSpPr>
        <p:spPr>
          <a:xfrm flipH="false" flipV="false" rot="1210781">
            <a:off x="15146566" y="7734380"/>
            <a:ext cx="3167218" cy="3568914"/>
          </a:xfrm>
          <a:custGeom>
            <a:avLst/>
            <a:gdLst/>
            <a:ahLst/>
            <a:cxnLst/>
            <a:rect r="r" b="b" t="t" l="l"/>
            <a:pathLst>
              <a:path h="3568914" w="3167218">
                <a:moveTo>
                  <a:pt x="0" y="0"/>
                </a:moveTo>
                <a:lnTo>
                  <a:pt x="3167218" y="0"/>
                </a:lnTo>
                <a:lnTo>
                  <a:pt x="3167218" y="3568914"/>
                </a:lnTo>
                <a:lnTo>
                  <a:pt x="0" y="35689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3245385" y="580738"/>
            <a:ext cx="12377651" cy="554355"/>
          </a:xfrm>
          <a:prstGeom prst="rect">
            <a:avLst/>
          </a:prstGeom>
        </p:spPr>
        <p:txBody>
          <a:bodyPr anchor="t" rtlCol="false" tIns="0" lIns="0" bIns="0" rIns="0">
            <a:spAutoFit/>
          </a:bodyPr>
          <a:lstStyle/>
          <a:p>
            <a:pPr algn="l" marL="0" indent="0" lvl="0">
              <a:lnSpc>
                <a:spcPts val="4199"/>
              </a:lnSpc>
            </a:pPr>
            <a:r>
              <a:rPr lang="en-US" sz="4199">
                <a:solidFill>
                  <a:srgbClr val="174076"/>
                </a:solidFill>
                <a:latin typeface="Yeseva One Bold"/>
              </a:rPr>
              <a:t>Which countries have the highest rating?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38888" r="-48" b="-38974"/>
            </a:stretch>
          </a:blipFill>
        </p:spPr>
      </p:sp>
      <p:sp>
        <p:nvSpPr>
          <p:cNvPr name="TextBox 3" id="3"/>
          <p:cNvSpPr txBox="true"/>
          <p:nvPr/>
        </p:nvSpPr>
        <p:spPr>
          <a:xfrm rot="0">
            <a:off x="5789778" y="1204037"/>
            <a:ext cx="8673033" cy="8825636"/>
          </a:xfrm>
          <a:prstGeom prst="rect">
            <a:avLst/>
          </a:prstGeom>
        </p:spPr>
        <p:txBody>
          <a:bodyPr anchor="t" rtlCol="false" tIns="0" lIns="0" bIns="0" rIns="0">
            <a:spAutoFit/>
          </a:bodyPr>
          <a:lstStyle/>
          <a:p>
            <a:pPr>
              <a:lnSpc>
                <a:spcPts val="4943"/>
              </a:lnSpc>
            </a:pPr>
            <a:r>
              <a:rPr lang="en-US" sz="3295">
                <a:solidFill>
                  <a:srgbClr val="174076"/>
                </a:solidFill>
                <a:latin typeface="Kollektif"/>
              </a:rPr>
              <a:t>Movie</a:t>
            </a:r>
          </a:p>
          <a:p>
            <a:pPr>
              <a:lnSpc>
                <a:spcPts val="4943"/>
              </a:lnSpc>
            </a:pPr>
            <a:r>
              <a:rPr lang="en-US" sz="3295">
                <a:solidFill>
                  <a:srgbClr val="174076"/>
                </a:solidFill>
                <a:latin typeface="Kollektif"/>
              </a:rPr>
              <a:t>104 Minutes</a:t>
            </a:r>
          </a:p>
          <a:p>
            <a:pPr>
              <a:lnSpc>
                <a:spcPts val="4943"/>
              </a:lnSpc>
            </a:pPr>
            <a:r>
              <a:rPr lang="en-US" sz="3295">
                <a:solidFill>
                  <a:srgbClr val="174076"/>
                </a:solidFill>
                <a:latin typeface="Kollektif"/>
              </a:rPr>
              <a:t>Crime/Thriller</a:t>
            </a:r>
          </a:p>
          <a:p>
            <a:pPr>
              <a:lnSpc>
                <a:spcPts val="4943"/>
              </a:lnSpc>
            </a:pPr>
            <a:r>
              <a:rPr lang="en-US" sz="3295">
                <a:solidFill>
                  <a:srgbClr val="174076"/>
                </a:solidFill>
                <a:latin typeface="Kollektif"/>
              </a:rPr>
              <a:t>Comedy/Romance</a:t>
            </a:r>
          </a:p>
          <a:p>
            <a:pPr>
              <a:lnSpc>
                <a:spcPts val="4943"/>
              </a:lnSpc>
            </a:pPr>
            <a:r>
              <a:rPr lang="en-US" sz="3295">
                <a:solidFill>
                  <a:srgbClr val="174076"/>
                </a:solidFill>
                <a:latin typeface="Kollektif"/>
              </a:rPr>
              <a:t>Police, Crime, Murder, Youth, Case,</a:t>
            </a:r>
          </a:p>
          <a:p>
            <a:pPr>
              <a:lnSpc>
                <a:spcPts val="4943"/>
              </a:lnSpc>
            </a:pPr>
            <a:r>
              <a:rPr lang="en-US" sz="3295">
                <a:solidFill>
                  <a:srgbClr val="174076"/>
                </a:solidFill>
                <a:latin typeface="Kollektif"/>
              </a:rPr>
              <a:t>Love, Different, Son, College, Girl, </a:t>
            </a:r>
          </a:p>
          <a:p>
            <a:pPr>
              <a:lnSpc>
                <a:spcPts val="4943"/>
              </a:lnSpc>
            </a:pPr>
            <a:r>
              <a:rPr lang="en-US" sz="3295">
                <a:solidFill>
                  <a:srgbClr val="174076"/>
                </a:solidFill>
                <a:latin typeface="Kollektif"/>
              </a:rPr>
              <a:t>Journey</a:t>
            </a:r>
          </a:p>
          <a:p>
            <a:pPr>
              <a:lnSpc>
                <a:spcPts val="4943"/>
              </a:lnSpc>
            </a:pPr>
            <a:r>
              <a:rPr lang="en-US" sz="3295">
                <a:solidFill>
                  <a:srgbClr val="174076"/>
                </a:solidFill>
                <a:latin typeface="Kollektif"/>
              </a:rPr>
              <a:t>Leonardo DiCaprio</a:t>
            </a:r>
          </a:p>
          <a:p>
            <a:pPr>
              <a:lnSpc>
                <a:spcPts val="4943"/>
              </a:lnSpc>
            </a:pPr>
            <a:r>
              <a:rPr lang="en-US" sz="3295">
                <a:solidFill>
                  <a:srgbClr val="174076"/>
                </a:solidFill>
                <a:latin typeface="Kollektif"/>
              </a:rPr>
              <a:t>Cillian Murphy</a:t>
            </a:r>
          </a:p>
          <a:p>
            <a:pPr>
              <a:lnSpc>
                <a:spcPts val="4943"/>
              </a:lnSpc>
            </a:pPr>
            <a:r>
              <a:rPr lang="en-US" sz="3295">
                <a:solidFill>
                  <a:srgbClr val="174076"/>
                </a:solidFill>
                <a:latin typeface="Kollektif"/>
              </a:rPr>
              <a:t>Shanola Hampton</a:t>
            </a:r>
          </a:p>
          <a:p>
            <a:pPr>
              <a:lnSpc>
                <a:spcPts val="4943"/>
              </a:lnSpc>
            </a:pPr>
            <a:r>
              <a:rPr lang="en-US" sz="3295">
                <a:solidFill>
                  <a:srgbClr val="174076"/>
                </a:solidFill>
                <a:latin typeface="Kollektif"/>
              </a:rPr>
              <a:t>Emily Hampsire</a:t>
            </a:r>
          </a:p>
          <a:p>
            <a:pPr>
              <a:lnSpc>
                <a:spcPts val="4943"/>
              </a:lnSpc>
            </a:pPr>
            <a:r>
              <a:rPr lang="en-US" sz="3295">
                <a:solidFill>
                  <a:srgbClr val="174076"/>
                </a:solidFill>
                <a:latin typeface="Kollektif"/>
              </a:rPr>
              <a:t>United States</a:t>
            </a:r>
          </a:p>
          <a:p>
            <a:pPr>
              <a:lnSpc>
                <a:spcPts val="4943"/>
              </a:lnSpc>
            </a:pPr>
            <a:r>
              <a:rPr lang="en-US" sz="3295">
                <a:solidFill>
                  <a:srgbClr val="174076"/>
                </a:solidFill>
                <a:latin typeface="Kollektif"/>
              </a:rPr>
              <a:t>India</a:t>
            </a:r>
          </a:p>
          <a:p>
            <a:pPr algn="l">
              <a:lnSpc>
                <a:spcPts val="4943"/>
              </a:lnSpc>
            </a:pPr>
            <a:r>
              <a:rPr lang="en-US" sz="3295">
                <a:solidFill>
                  <a:srgbClr val="174076"/>
                </a:solidFill>
                <a:latin typeface="Kollektif"/>
              </a:rPr>
              <a:t>Japan</a:t>
            </a:r>
          </a:p>
        </p:txBody>
      </p:sp>
      <p:sp>
        <p:nvSpPr>
          <p:cNvPr name="Freeform 4" id="4"/>
          <p:cNvSpPr/>
          <p:nvPr/>
        </p:nvSpPr>
        <p:spPr>
          <a:xfrm flipH="true" flipV="false" rot="5400000">
            <a:off x="10825224" y="2564067"/>
            <a:ext cx="10952478" cy="5197449"/>
          </a:xfrm>
          <a:custGeom>
            <a:avLst/>
            <a:gdLst/>
            <a:ahLst/>
            <a:cxnLst/>
            <a:rect r="r" b="b" t="t" l="l"/>
            <a:pathLst>
              <a:path h="5197449" w="10952478">
                <a:moveTo>
                  <a:pt x="10952478" y="0"/>
                </a:moveTo>
                <a:lnTo>
                  <a:pt x="0" y="0"/>
                </a:lnTo>
                <a:lnTo>
                  <a:pt x="0" y="5197449"/>
                </a:lnTo>
                <a:lnTo>
                  <a:pt x="10952478" y="5197449"/>
                </a:lnTo>
                <a:lnTo>
                  <a:pt x="10952478"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07037">
            <a:off x="13856510" y="583827"/>
            <a:ext cx="574387" cy="574387"/>
          </a:xfrm>
          <a:custGeom>
            <a:avLst/>
            <a:gdLst/>
            <a:ahLst/>
            <a:cxnLst/>
            <a:rect r="r" b="b" t="t" l="l"/>
            <a:pathLst>
              <a:path h="574387" w="574387">
                <a:moveTo>
                  <a:pt x="0" y="0"/>
                </a:moveTo>
                <a:lnTo>
                  <a:pt x="574387" y="0"/>
                </a:lnTo>
                <a:lnTo>
                  <a:pt x="574387" y="574387"/>
                </a:lnTo>
                <a:lnTo>
                  <a:pt x="0" y="5743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407037">
            <a:off x="13734653" y="1608192"/>
            <a:ext cx="574387" cy="574387"/>
          </a:xfrm>
          <a:custGeom>
            <a:avLst/>
            <a:gdLst/>
            <a:ahLst/>
            <a:cxnLst/>
            <a:rect r="r" b="b" t="t" l="l"/>
            <a:pathLst>
              <a:path h="574387" w="574387">
                <a:moveTo>
                  <a:pt x="0" y="0"/>
                </a:moveTo>
                <a:lnTo>
                  <a:pt x="574387" y="0"/>
                </a:lnTo>
                <a:lnTo>
                  <a:pt x="574387" y="574387"/>
                </a:lnTo>
                <a:lnTo>
                  <a:pt x="0" y="5743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1149631">
            <a:off x="13119200" y="3910874"/>
            <a:ext cx="6048726" cy="5536845"/>
          </a:xfrm>
          <a:custGeom>
            <a:avLst/>
            <a:gdLst/>
            <a:ahLst/>
            <a:cxnLst/>
            <a:rect r="r" b="b" t="t" l="l"/>
            <a:pathLst>
              <a:path h="5536845" w="6048726">
                <a:moveTo>
                  <a:pt x="0" y="0"/>
                </a:moveTo>
                <a:lnTo>
                  <a:pt x="6048726" y="0"/>
                </a:lnTo>
                <a:lnTo>
                  <a:pt x="6048726" y="5536845"/>
                </a:lnTo>
                <a:lnTo>
                  <a:pt x="0" y="55368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4096227" y="-360047"/>
            <a:ext cx="11298186" cy="1388747"/>
            <a:chOff x="0" y="0"/>
            <a:chExt cx="5372699" cy="660400"/>
          </a:xfrm>
        </p:grpSpPr>
        <p:sp>
          <p:nvSpPr>
            <p:cNvPr name="Freeform 9" id="9"/>
            <p:cNvSpPr/>
            <p:nvPr/>
          </p:nvSpPr>
          <p:spPr>
            <a:xfrm flipH="false" flipV="false" rot="0">
              <a:off x="0" y="0"/>
              <a:ext cx="5372700" cy="660400"/>
            </a:xfrm>
            <a:custGeom>
              <a:avLst/>
              <a:gdLst/>
              <a:ahLst/>
              <a:cxnLst/>
              <a:rect r="r" b="b" t="t" l="l"/>
              <a:pathLst>
                <a:path h="660400" w="5372700">
                  <a:moveTo>
                    <a:pt x="5248239" y="660400"/>
                  </a:moveTo>
                  <a:lnTo>
                    <a:pt x="124460" y="660400"/>
                  </a:lnTo>
                  <a:cubicBezTo>
                    <a:pt x="55880" y="660400"/>
                    <a:pt x="0" y="604520"/>
                    <a:pt x="0" y="535940"/>
                  </a:cubicBezTo>
                  <a:lnTo>
                    <a:pt x="0" y="124460"/>
                  </a:lnTo>
                  <a:cubicBezTo>
                    <a:pt x="0" y="55880"/>
                    <a:pt x="55880" y="0"/>
                    <a:pt x="124460" y="0"/>
                  </a:cubicBezTo>
                  <a:lnTo>
                    <a:pt x="5248239" y="0"/>
                  </a:lnTo>
                  <a:cubicBezTo>
                    <a:pt x="5316819" y="0"/>
                    <a:pt x="5372700" y="55880"/>
                    <a:pt x="5372700" y="124460"/>
                  </a:cubicBezTo>
                  <a:lnTo>
                    <a:pt x="5372700" y="535940"/>
                  </a:lnTo>
                  <a:cubicBezTo>
                    <a:pt x="5372700" y="604520"/>
                    <a:pt x="5316819" y="660400"/>
                    <a:pt x="5248239" y="660400"/>
                  </a:cubicBezTo>
                  <a:close/>
                </a:path>
              </a:pathLst>
            </a:custGeom>
            <a:solidFill>
              <a:srgbClr val="C5E6DF"/>
            </a:solidFill>
          </p:spPr>
        </p:sp>
      </p:grpSp>
      <p:sp>
        <p:nvSpPr>
          <p:cNvPr name="TextBox 10" id="10"/>
          <p:cNvSpPr txBox="true"/>
          <p:nvPr/>
        </p:nvSpPr>
        <p:spPr>
          <a:xfrm rot="0">
            <a:off x="224853" y="1261187"/>
            <a:ext cx="5247545" cy="7512875"/>
          </a:xfrm>
          <a:prstGeom prst="rect">
            <a:avLst/>
          </a:prstGeom>
        </p:spPr>
        <p:txBody>
          <a:bodyPr anchor="t" rtlCol="false" tIns="0" lIns="0" bIns="0" rIns="0">
            <a:spAutoFit/>
          </a:bodyPr>
          <a:lstStyle/>
          <a:p>
            <a:pPr algn="r">
              <a:lnSpc>
                <a:spcPts val="4943"/>
              </a:lnSpc>
            </a:pPr>
            <a:r>
              <a:rPr lang="en-US" sz="3295">
                <a:solidFill>
                  <a:srgbClr val="D54946"/>
                </a:solidFill>
                <a:latin typeface="Yeseva One Bold"/>
              </a:rPr>
              <a:t>Movies/TV Series:</a:t>
            </a:r>
          </a:p>
          <a:p>
            <a:pPr algn="r">
              <a:lnSpc>
                <a:spcPts val="4943"/>
              </a:lnSpc>
            </a:pPr>
            <a:r>
              <a:rPr lang="en-US" sz="3295">
                <a:solidFill>
                  <a:srgbClr val="D54946"/>
                </a:solidFill>
                <a:latin typeface="Yeseva One Bold"/>
              </a:rPr>
              <a:t>Runtime:</a:t>
            </a:r>
          </a:p>
          <a:p>
            <a:pPr algn="r">
              <a:lnSpc>
                <a:spcPts val="4943"/>
              </a:lnSpc>
            </a:pPr>
            <a:r>
              <a:rPr lang="en-US" sz="3295">
                <a:solidFill>
                  <a:srgbClr val="D54946"/>
                </a:solidFill>
                <a:latin typeface="Yeseva One Bold"/>
              </a:rPr>
              <a:t>Genres:</a:t>
            </a:r>
          </a:p>
          <a:p>
            <a:pPr algn="r">
              <a:lnSpc>
                <a:spcPts val="4943"/>
              </a:lnSpc>
            </a:pPr>
          </a:p>
          <a:p>
            <a:pPr algn="r">
              <a:lnSpc>
                <a:spcPts val="4943"/>
              </a:lnSpc>
            </a:pPr>
            <a:r>
              <a:rPr lang="en-US" sz="3295">
                <a:solidFill>
                  <a:srgbClr val="D54946"/>
                </a:solidFill>
                <a:latin typeface="Yeseva One Bold"/>
              </a:rPr>
              <a:t>Themes:</a:t>
            </a:r>
          </a:p>
          <a:p>
            <a:pPr algn="r">
              <a:lnSpc>
                <a:spcPts val="4943"/>
              </a:lnSpc>
            </a:pPr>
          </a:p>
          <a:p>
            <a:pPr algn="r">
              <a:lnSpc>
                <a:spcPts val="4943"/>
              </a:lnSpc>
            </a:pPr>
          </a:p>
          <a:p>
            <a:pPr algn="r">
              <a:lnSpc>
                <a:spcPts val="4943"/>
              </a:lnSpc>
            </a:pPr>
            <a:r>
              <a:rPr lang="en-US" sz="3295">
                <a:solidFill>
                  <a:srgbClr val="D54946"/>
                </a:solidFill>
                <a:latin typeface="Yeseva One Bold"/>
              </a:rPr>
              <a:t>Cast:</a:t>
            </a:r>
          </a:p>
          <a:p>
            <a:pPr algn="r">
              <a:lnSpc>
                <a:spcPts val="4943"/>
              </a:lnSpc>
            </a:pPr>
          </a:p>
          <a:p>
            <a:pPr algn="r">
              <a:lnSpc>
                <a:spcPts val="4943"/>
              </a:lnSpc>
            </a:pPr>
          </a:p>
          <a:p>
            <a:pPr algn="r">
              <a:lnSpc>
                <a:spcPts val="4943"/>
              </a:lnSpc>
            </a:pPr>
          </a:p>
          <a:p>
            <a:pPr algn="r" marL="0" indent="0" lvl="0">
              <a:lnSpc>
                <a:spcPts val="4943"/>
              </a:lnSpc>
            </a:pPr>
            <a:r>
              <a:rPr lang="en-US" sz="3295">
                <a:solidFill>
                  <a:srgbClr val="D54946"/>
                </a:solidFill>
                <a:latin typeface="Yeseva One Bold"/>
              </a:rPr>
              <a:t>Production Countries:</a:t>
            </a:r>
          </a:p>
        </p:txBody>
      </p:sp>
      <p:sp>
        <p:nvSpPr>
          <p:cNvPr name="TextBox 11" id="11"/>
          <p:cNvSpPr txBox="true"/>
          <p:nvPr/>
        </p:nvSpPr>
        <p:spPr>
          <a:xfrm rot="0">
            <a:off x="451291" y="316666"/>
            <a:ext cx="12377651" cy="554355"/>
          </a:xfrm>
          <a:prstGeom prst="rect">
            <a:avLst/>
          </a:prstGeom>
        </p:spPr>
        <p:txBody>
          <a:bodyPr anchor="t" rtlCol="false" tIns="0" lIns="0" bIns="0" rIns="0">
            <a:spAutoFit/>
          </a:bodyPr>
          <a:lstStyle/>
          <a:p>
            <a:pPr algn="l" marL="0" indent="0" lvl="0">
              <a:lnSpc>
                <a:spcPts val="4199"/>
              </a:lnSpc>
            </a:pPr>
            <a:r>
              <a:rPr lang="en-US" sz="4199">
                <a:solidFill>
                  <a:srgbClr val="174076"/>
                </a:solidFill>
                <a:latin typeface="Yeseva One Bold"/>
              </a:rPr>
              <a:t>Our Netflix proposal:</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0">
            <a:off x="236101" y="368616"/>
            <a:ext cx="6497032" cy="9745548"/>
          </a:xfrm>
          <a:custGeom>
            <a:avLst/>
            <a:gdLst/>
            <a:ahLst/>
            <a:cxnLst/>
            <a:rect r="r" b="b" t="t" l="l"/>
            <a:pathLst>
              <a:path h="9745548" w="6497032">
                <a:moveTo>
                  <a:pt x="0" y="0"/>
                </a:moveTo>
                <a:lnTo>
                  <a:pt x="6497032" y="0"/>
                </a:lnTo>
                <a:lnTo>
                  <a:pt x="6497032" y="9745548"/>
                </a:lnTo>
                <a:lnTo>
                  <a:pt x="0" y="9745548"/>
                </a:lnTo>
                <a:lnTo>
                  <a:pt x="0" y="0"/>
                </a:lnTo>
                <a:close/>
              </a:path>
            </a:pathLst>
          </a:custGeom>
          <a:blipFill>
            <a:blip r:embed="rId3"/>
            <a:stretch>
              <a:fillRect l="0" t="0" r="0" b="0"/>
            </a:stretch>
          </a:blipFill>
        </p:spPr>
      </p:sp>
      <p:sp>
        <p:nvSpPr>
          <p:cNvPr name="TextBox 4" id="4"/>
          <p:cNvSpPr txBox="true"/>
          <p:nvPr/>
        </p:nvSpPr>
        <p:spPr>
          <a:xfrm rot="0">
            <a:off x="7072485" y="435291"/>
            <a:ext cx="11748981" cy="1253493"/>
          </a:xfrm>
          <a:prstGeom prst="rect">
            <a:avLst/>
          </a:prstGeom>
        </p:spPr>
        <p:txBody>
          <a:bodyPr anchor="t" rtlCol="false" tIns="0" lIns="0" bIns="0" rIns="0">
            <a:spAutoFit/>
          </a:bodyPr>
          <a:lstStyle/>
          <a:p>
            <a:pPr marL="0" indent="0" lvl="0">
              <a:lnSpc>
                <a:spcPts val="9570"/>
              </a:lnSpc>
            </a:pPr>
            <a:r>
              <a:rPr lang="en-US" sz="8700">
                <a:solidFill>
                  <a:srgbClr val="FFFFFF"/>
                </a:solidFill>
                <a:latin typeface="Yeseva One Bold"/>
              </a:rPr>
              <a:t>Crossing Borders</a:t>
            </a:r>
          </a:p>
        </p:txBody>
      </p:sp>
      <p:sp>
        <p:nvSpPr>
          <p:cNvPr name="TextBox 5" id="5"/>
          <p:cNvSpPr txBox="true"/>
          <p:nvPr/>
        </p:nvSpPr>
        <p:spPr>
          <a:xfrm rot="0">
            <a:off x="7072485" y="1681671"/>
            <a:ext cx="10808780" cy="7924800"/>
          </a:xfrm>
          <a:prstGeom prst="rect">
            <a:avLst/>
          </a:prstGeom>
        </p:spPr>
        <p:txBody>
          <a:bodyPr anchor="t" rtlCol="false" tIns="0" lIns="0" bIns="0" rIns="0">
            <a:spAutoFit/>
          </a:bodyPr>
          <a:lstStyle/>
          <a:p>
            <a:pPr>
              <a:lnSpc>
                <a:spcPts val="5249"/>
              </a:lnSpc>
            </a:pPr>
            <a:r>
              <a:rPr lang="en-US" sz="3499">
                <a:solidFill>
                  <a:srgbClr val="FFFFFF"/>
                </a:solidFill>
                <a:latin typeface="Kollektif"/>
              </a:rPr>
              <a:t>In this global crime odyssey, Detective Frank (Leonardo DiCaprio) partners with his quirky sidekick, Murphy (Cillian Murphy), and the dynamic duo of Detective Harper (Shanola Hampton) and Forensic Expert Turner (Emily Hampshire). Together, they embark on a murder investigation spanning the United States, India, and Japan. As they navigate diverse landscapes, the case becomes entangled with college life, revealing unexpected love stories amid the complexities of the crime. This thrilling crime-comedy promises suspense, laughter, and cross-cultural surprises with a stellar ensemble cast.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TextBox 3" id="3"/>
          <p:cNvSpPr txBox="true"/>
          <p:nvPr/>
        </p:nvSpPr>
        <p:spPr>
          <a:xfrm rot="0">
            <a:off x="2880973" y="3890007"/>
            <a:ext cx="12853069" cy="1253493"/>
          </a:xfrm>
          <a:prstGeom prst="rect">
            <a:avLst/>
          </a:prstGeom>
        </p:spPr>
        <p:txBody>
          <a:bodyPr anchor="t" rtlCol="false" tIns="0" lIns="0" bIns="0" rIns="0">
            <a:spAutoFit/>
          </a:bodyPr>
          <a:lstStyle/>
          <a:p>
            <a:pPr algn="ctr" marL="0" indent="0" lvl="0">
              <a:lnSpc>
                <a:spcPts val="9570"/>
              </a:lnSpc>
            </a:pPr>
            <a:r>
              <a:rPr lang="en-US" sz="8700">
                <a:solidFill>
                  <a:srgbClr val="FFFFFF"/>
                </a:solidFill>
                <a:latin typeface="Yeseva One Bold"/>
              </a:rPr>
              <a:t>Investor Questions?</a:t>
            </a:r>
          </a:p>
        </p:txBody>
      </p:sp>
      <p:sp>
        <p:nvSpPr>
          <p:cNvPr name="Freeform 4" id="4"/>
          <p:cNvSpPr/>
          <p:nvPr/>
        </p:nvSpPr>
        <p:spPr>
          <a:xfrm flipH="false" flipV="true" rot="0">
            <a:off x="-4910060" y="-3852949"/>
            <a:ext cx="10287000" cy="4881649"/>
          </a:xfrm>
          <a:custGeom>
            <a:avLst/>
            <a:gdLst/>
            <a:ahLst/>
            <a:cxnLst/>
            <a:rect r="r" b="b" t="t" l="l"/>
            <a:pathLst>
              <a:path h="4881649" w="10287000">
                <a:moveTo>
                  <a:pt x="0" y="4881649"/>
                </a:moveTo>
                <a:lnTo>
                  <a:pt x="10287000" y="4881649"/>
                </a:lnTo>
                <a:lnTo>
                  <a:pt x="10287000" y="0"/>
                </a:lnTo>
                <a:lnTo>
                  <a:pt x="0" y="0"/>
                </a:lnTo>
                <a:lnTo>
                  <a:pt x="0" y="48816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5834140" y="256446"/>
            <a:ext cx="574387" cy="574387"/>
          </a:xfrm>
          <a:custGeom>
            <a:avLst/>
            <a:gdLst/>
            <a:ahLst/>
            <a:cxnLst/>
            <a:rect r="r" b="b" t="t" l="l"/>
            <a:pathLst>
              <a:path h="574387" w="574387">
                <a:moveTo>
                  <a:pt x="0" y="0"/>
                </a:moveTo>
                <a:lnTo>
                  <a:pt x="574386" y="0"/>
                </a:lnTo>
                <a:lnTo>
                  <a:pt x="574386" y="574387"/>
                </a:lnTo>
                <a:lnTo>
                  <a:pt x="0" y="5743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400000">
            <a:off x="6865726" y="256446"/>
            <a:ext cx="574387" cy="574387"/>
          </a:xfrm>
          <a:custGeom>
            <a:avLst/>
            <a:gdLst/>
            <a:ahLst/>
            <a:cxnLst/>
            <a:rect r="r" b="b" t="t" l="l"/>
            <a:pathLst>
              <a:path h="574387" w="574387">
                <a:moveTo>
                  <a:pt x="0" y="0"/>
                </a:moveTo>
                <a:lnTo>
                  <a:pt x="574387" y="0"/>
                </a:lnTo>
                <a:lnTo>
                  <a:pt x="574387" y="574387"/>
                </a:lnTo>
                <a:lnTo>
                  <a:pt x="0" y="5743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true" rot="-10800000">
            <a:off x="13147387" y="9258300"/>
            <a:ext cx="10287000" cy="4881649"/>
          </a:xfrm>
          <a:custGeom>
            <a:avLst/>
            <a:gdLst/>
            <a:ahLst/>
            <a:cxnLst/>
            <a:rect r="r" b="b" t="t" l="l"/>
            <a:pathLst>
              <a:path h="4881649" w="10287000">
                <a:moveTo>
                  <a:pt x="0" y="4881649"/>
                </a:moveTo>
                <a:lnTo>
                  <a:pt x="10287000" y="4881649"/>
                </a:lnTo>
                <a:lnTo>
                  <a:pt x="10287000" y="0"/>
                </a:lnTo>
                <a:lnTo>
                  <a:pt x="0" y="0"/>
                </a:lnTo>
                <a:lnTo>
                  <a:pt x="0" y="4881649"/>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400000">
            <a:off x="12115800" y="9456167"/>
            <a:ext cx="574387" cy="574387"/>
          </a:xfrm>
          <a:custGeom>
            <a:avLst/>
            <a:gdLst/>
            <a:ahLst/>
            <a:cxnLst/>
            <a:rect r="r" b="b" t="t" l="l"/>
            <a:pathLst>
              <a:path h="574387" w="574387">
                <a:moveTo>
                  <a:pt x="0" y="0"/>
                </a:moveTo>
                <a:lnTo>
                  <a:pt x="574387" y="0"/>
                </a:lnTo>
                <a:lnTo>
                  <a:pt x="574387" y="574387"/>
                </a:lnTo>
                <a:lnTo>
                  <a:pt x="0" y="5743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5400000">
            <a:off x="11084213" y="9456167"/>
            <a:ext cx="574387" cy="574387"/>
          </a:xfrm>
          <a:custGeom>
            <a:avLst/>
            <a:gdLst/>
            <a:ahLst/>
            <a:cxnLst/>
            <a:rect r="r" b="b" t="t" l="l"/>
            <a:pathLst>
              <a:path h="574387" w="574387">
                <a:moveTo>
                  <a:pt x="0" y="0"/>
                </a:moveTo>
                <a:lnTo>
                  <a:pt x="574387" y="0"/>
                </a:lnTo>
                <a:lnTo>
                  <a:pt x="574387" y="574387"/>
                </a:lnTo>
                <a:lnTo>
                  <a:pt x="0" y="5743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38888" r="-48" b="-38974"/>
            </a:stretch>
          </a:blipFill>
        </p:spPr>
      </p:sp>
      <p:sp>
        <p:nvSpPr>
          <p:cNvPr name="Freeform 3" id="3"/>
          <p:cNvSpPr/>
          <p:nvPr/>
        </p:nvSpPr>
        <p:spPr>
          <a:xfrm flipH="true" flipV="true" rot="5400000">
            <a:off x="-3130480" y="2643431"/>
            <a:ext cx="11031239" cy="5234824"/>
          </a:xfrm>
          <a:custGeom>
            <a:avLst/>
            <a:gdLst/>
            <a:ahLst/>
            <a:cxnLst/>
            <a:rect r="r" b="b" t="t" l="l"/>
            <a:pathLst>
              <a:path h="5234824" w="11031239">
                <a:moveTo>
                  <a:pt x="11031239" y="5234825"/>
                </a:moveTo>
                <a:lnTo>
                  <a:pt x="0" y="5234825"/>
                </a:lnTo>
                <a:lnTo>
                  <a:pt x="0" y="0"/>
                </a:lnTo>
                <a:lnTo>
                  <a:pt x="11031239" y="0"/>
                </a:lnTo>
                <a:lnTo>
                  <a:pt x="11031239" y="523482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19761" y="5143500"/>
            <a:ext cx="6321170" cy="4114800"/>
          </a:xfrm>
          <a:custGeom>
            <a:avLst/>
            <a:gdLst/>
            <a:ahLst/>
            <a:cxnLst/>
            <a:rect r="r" b="b" t="t" l="l"/>
            <a:pathLst>
              <a:path h="4114800" w="6321170">
                <a:moveTo>
                  <a:pt x="0" y="0"/>
                </a:moveTo>
                <a:lnTo>
                  <a:pt x="6321171" y="0"/>
                </a:lnTo>
                <a:lnTo>
                  <a:pt x="632117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1920099">
            <a:off x="-1204661" y="1062507"/>
            <a:ext cx="4466722" cy="2907637"/>
          </a:xfrm>
          <a:custGeom>
            <a:avLst/>
            <a:gdLst/>
            <a:ahLst/>
            <a:cxnLst/>
            <a:rect r="r" b="b" t="t" l="l"/>
            <a:pathLst>
              <a:path h="2907637" w="4466722">
                <a:moveTo>
                  <a:pt x="4466722" y="0"/>
                </a:moveTo>
                <a:lnTo>
                  <a:pt x="0" y="0"/>
                </a:lnTo>
                <a:lnTo>
                  <a:pt x="0" y="2907636"/>
                </a:lnTo>
                <a:lnTo>
                  <a:pt x="4466722" y="2907636"/>
                </a:lnTo>
                <a:lnTo>
                  <a:pt x="4466722"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5970626" y="1577341"/>
            <a:ext cx="10966675" cy="8263680"/>
            <a:chOff x="0" y="0"/>
            <a:chExt cx="2888342" cy="2176442"/>
          </a:xfrm>
        </p:grpSpPr>
        <p:sp>
          <p:nvSpPr>
            <p:cNvPr name="Freeform 7" id="7"/>
            <p:cNvSpPr/>
            <p:nvPr/>
          </p:nvSpPr>
          <p:spPr>
            <a:xfrm flipH="false" flipV="false" rot="0">
              <a:off x="0" y="0"/>
              <a:ext cx="2888342" cy="2176442"/>
            </a:xfrm>
            <a:custGeom>
              <a:avLst/>
              <a:gdLst/>
              <a:ahLst/>
              <a:cxnLst/>
              <a:rect r="r" b="b" t="t" l="l"/>
              <a:pathLst>
                <a:path h="2176442" w="2888342">
                  <a:moveTo>
                    <a:pt x="0" y="0"/>
                  </a:moveTo>
                  <a:lnTo>
                    <a:pt x="2888342" y="0"/>
                  </a:lnTo>
                  <a:lnTo>
                    <a:pt x="2888342" y="2176442"/>
                  </a:lnTo>
                  <a:lnTo>
                    <a:pt x="0" y="2176442"/>
                  </a:lnTo>
                  <a:close/>
                </a:path>
              </a:pathLst>
            </a:custGeom>
            <a:solidFill>
              <a:srgbClr val="C5E5DE"/>
            </a:solidFill>
          </p:spPr>
        </p:sp>
        <p:sp>
          <p:nvSpPr>
            <p:cNvPr name="TextBox 8" id="8"/>
            <p:cNvSpPr txBox="true"/>
            <p:nvPr/>
          </p:nvSpPr>
          <p:spPr>
            <a:xfrm>
              <a:off x="0" y="-66675"/>
              <a:ext cx="2888342" cy="2243117"/>
            </a:xfrm>
            <a:prstGeom prst="rect">
              <a:avLst/>
            </a:prstGeom>
          </p:spPr>
          <p:txBody>
            <a:bodyPr anchor="ctr" rtlCol="false" tIns="50800" lIns="50800" bIns="50800" rIns="50800"/>
            <a:lstStyle/>
            <a:p>
              <a:pPr algn="ctr">
                <a:lnSpc>
                  <a:spcPts val="3150"/>
                </a:lnSpc>
              </a:pPr>
            </a:p>
          </p:txBody>
        </p:sp>
      </p:grpSp>
      <p:sp>
        <p:nvSpPr>
          <p:cNvPr name="Freeform 9" id="9"/>
          <p:cNvSpPr/>
          <p:nvPr/>
        </p:nvSpPr>
        <p:spPr>
          <a:xfrm flipH="false" flipV="false" rot="0">
            <a:off x="6200339" y="1768962"/>
            <a:ext cx="10507249" cy="7880437"/>
          </a:xfrm>
          <a:custGeom>
            <a:avLst/>
            <a:gdLst/>
            <a:ahLst/>
            <a:cxnLst/>
            <a:rect r="r" b="b" t="t" l="l"/>
            <a:pathLst>
              <a:path h="7880437" w="10507249">
                <a:moveTo>
                  <a:pt x="0" y="0"/>
                </a:moveTo>
                <a:lnTo>
                  <a:pt x="10507249" y="0"/>
                </a:lnTo>
                <a:lnTo>
                  <a:pt x="10507249" y="7880437"/>
                </a:lnTo>
                <a:lnTo>
                  <a:pt x="0" y="7880437"/>
                </a:lnTo>
                <a:lnTo>
                  <a:pt x="0" y="0"/>
                </a:lnTo>
                <a:close/>
              </a:path>
            </a:pathLst>
          </a:custGeom>
          <a:blipFill>
            <a:blip r:embed="rId7"/>
            <a:stretch>
              <a:fillRect l="0" t="0" r="0" b="0"/>
            </a:stretch>
          </a:blipFill>
        </p:spPr>
      </p:sp>
      <p:sp>
        <p:nvSpPr>
          <p:cNvPr name="TextBox 10" id="10"/>
          <p:cNvSpPr txBox="true"/>
          <p:nvPr/>
        </p:nvSpPr>
        <p:spPr>
          <a:xfrm rot="0">
            <a:off x="4027173" y="474345"/>
            <a:ext cx="12377651" cy="554355"/>
          </a:xfrm>
          <a:prstGeom prst="rect">
            <a:avLst/>
          </a:prstGeom>
        </p:spPr>
        <p:txBody>
          <a:bodyPr anchor="t" rtlCol="false" tIns="0" lIns="0" bIns="0" rIns="0">
            <a:spAutoFit/>
          </a:bodyPr>
          <a:lstStyle/>
          <a:p>
            <a:pPr algn="l" marL="0" indent="0" lvl="0">
              <a:lnSpc>
                <a:spcPts val="4199"/>
              </a:lnSpc>
            </a:pPr>
            <a:r>
              <a:rPr lang="en-US" sz="4199">
                <a:solidFill>
                  <a:srgbClr val="174076"/>
                </a:solidFill>
                <a:latin typeface="Yeseva One Bold"/>
              </a:rPr>
              <a:t>Should we make a movie or TV series?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48" b="-38974"/>
            </a:stretch>
          </a:blipFill>
        </p:spPr>
      </p:sp>
      <p:sp>
        <p:nvSpPr>
          <p:cNvPr name="Freeform 3" id="3"/>
          <p:cNvSpPr/>
          <p:nvPr/>
        </p:nvSpPr>
        <p:spPr>
          <a:xfrm flipH="false" flipV="false" rot="0">
            <a:off x="574824" y="1164278"/>
            <a:ext cx="10052189" cy="10896266"/>
          </a:xfrm>
          <a:custGeom>
            <a:avLst/>
            <a:gdLst/>
            <a:ahLst/>
            <a:cxnLst/>
            <a:rect r="r" b="b" t="t" l="l"/>
            <a:pathLst>
              <a:path h="10896266" w="10052189">
                <a:moveTo>
                  <a:pt x="0" y="0"/>
                </a:moveTo>
                <a:lnTo>
                  <a:pt x="10052189" y="0"/>
                </a:lnTo>
                <a:lnTo>
                  <a:pt x="10052189" y="10896266"/>
                </a:lnTo>
                <a:lnTo>
                  <a:pt x="0" y="108962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0">
            <a:off x="-4910060" y="-3852949"/>
            <a:ext cx="10287000" cy="4881649"/>
          </a:xfrm>
          <a:custGeom>
            <a:avLst/>
            <a:gdLst/>
            <a:ahLst/>
            <a:cxnLst/>
            <a:rect r="r" b="b" t="t" l="l"/>
            <a:pathLst>
              <a:path h="4881649" w="10287000">
                <a:moveTo>
                  <a:pt x="0" y="4881649"/>
                </a:moveTo>
                <a:lnTo>
                  <a:pt x="10287000" y="4881649"/>
                </a:lnTo>
                <a:lnTo>
                  <a:pt x="10287000" y="0"/>
                </a:lnTo>
                <a:lnTo>
                  <a:pt x="0" y="0"/>
                </a:lnTo>
                <a:lnTo>
                  <a:pt x="0" y="488164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5834140" y="256446"/>
            <a:ext cx="574387" cy="574387"/>
          </a:xfrm>
          <a:custGeom>
            <a:avLst/>
            <a:gdLst/>
            <a:ahLst/>
            <a:cxnLst/>
            <a:rect r="r" b="b" t="t" l="l"/>
            <a:pathLst>
              <a:path h="574387" w="574387">
                <a:moveTo>
                  <a:pt x="0" y="0"/>
                </a:moveTo>
                <a:lnTo>
                  <a:pt x="574386" y="0"/>
                </a:lnTo>
                <a:lnTo>
                  <a:pt x="574386"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5400000">
            <a:off x="6865726" y="256446"/>
            <a:ext cx="574387" cy="574387"/>
          </a:xfrm>
          <a:custGeom>
            <a:avLst/>
            <a:gdLst/>
            <a:ahLst/>
            <a:cxnLst/>
            <a:rect r="r" b="b" t="t" l="l"/>
            <a:pathLst>
              <a:path h="574387" w="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true" rot="-10800000">
            <a:off x="13147387" y="9258300"/>
            <a:ext cx="10287000" cy="4881649"/>
          </a:xfrm>
          <a:custGeom>
            <a:avLst/>
            <a:gdLst/>
            <a:ahLst/>
            <a:cxnLst/>
            <a:rect r="r" b="b" t="t" l="l"/>
            <a:pathLst>
              <a:path h="4881649" w="10287000">
                <a:moveTo>
                  <a:pt x="0" y="4881649"/>
                </a:moveTo>
                <a:lnTo>
                  <a:pt x="10287000" y="4881649"/>
                </a:lnTo>
                <a:lnTo>
                  <a:pt x="10287000" y="0"/>
                </a:lnTo>
                <a:lnTo>
                  <a:pt x="0" y="0"/>
                </a:lnTo>
                <a:lnTo>
                  <a:pt x="0" y="4881649"/>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5400000">
            <a:off x="12115800" y="9456167"/>
            <a:ext cx="574387" cy="574387"/>
          </a:xfrm>
          <a:custGeom>
            <a:avLst/>
            <a:gdLst/>
            <a:ahLst/>
            <a:cxnLst/>
            <a:rect r="r" b="b" t="t" l="l"/>
            <a:pathLst>
              <a:path h="574387" w="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5400000">
            <a:off x="11084213" y="9456167"/>
            <a:ext cx="574387" cy="574387"/>
          </a:xfrm>
          <a:custGeom>
            <a:avLst/>
            <a:gdLst/>
            <a:ahLst/>
            <a:cxnLst/>
            <a:rect r="r" b="b" t="t" l="l"/>
            <a:pathLst>
              <a:path h="574387" w="574387">
                <a:moveTo>
                  <a:pt x="0" y="0"/>
                </a:moveTo>
                <a:lnTo>
                  <a:pt x="574387" y="0"/>
                </a:lnTo>
                <a:lnTo>
                  <a:pt x="574387" y="574387"/>
                </a:lnTo>
                <a:lnTo>
                  <a:pt x="0" y="57438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028700" y="1969408"/>
            <a:ext cx="9151175" cy="6863381"/>
          </a:xfrm>
          <a:custGeom>
            <a:avLst/>
            <a:gdLst/>
            <a:ahLst/>
            <a:cxnLst/>
            <a:rect r="r" b="b" t="t" l="l"/>
            <a:pathLst>
              <a:path h="6863381" w="9151175">
                <a:moveTo>
                  <a:pt x="0" y="0"/>
                </a:moveTo>
                <a:lnTo>
                  <a:pt x="9151175" y="0"/>
                </a:lnTo>
                <a:lnTo>
                  <a:pt x="9151175" y="6863382"/>
                </a:lnTo>
                <a:lnTo>
                  <a:pt x="0" y="6863382"/>
                </a:lnTo>
                <a:lnTo>
                  <a:pt x="0" y="0"/>
                </a:lnTo>
                <a:close/>
              </a:path>
            </a:pathLst>
          </a:custGeom>
          <a:blipFill>
            <a:blip r:embed="rId9"/>
            <a:stretch>
              <a:fillRect l="0" t="0" r="0" b="0"/>
            </a:stretch>
          </a:blipFill>
        </p:spPr>
      </p:sp>
      <p:grpSp>
        <p:nvGrpSpPr>
          <p:cNvPr name="Group 11" id="11"/>
          <p:cNvGrpSpPr/>
          <p:nvPr/>
        </p:nvGrpSpPr>
        <p:grpSpPr>
          <a:xfrm rot="0">
            <a:off x="10883604" y="5401099"/>
            <a:ext cx="9935373" cy="2052000"/>
            <a:chOff x="0" y="0"/>
            <a:chExt cx="13247165" cy="2736000"/>
          </a:xfrm>
        </p:grpSpPr>
        <p:sp>
          <p:nvSpPr>
            <p:cNvPr name="TextBox 12" id="12"/>
            <p:cNvSpPr txBox="true"/>
            <p:nvPr/>
          </p:nvSpPr>
          <p:spPr>
            <a:xfrm rot="0">
              <a:off x="1056148" y="1954477"/>
              <a:ext cx="7338950" cy="781522"/>
            </a:xfrm>
            <a:prstGeom prst="rect">
              <a:avLst/>
            </a:prstGeom>
          </p:spPr>
          <p:txBody>
            <a:bodyPr anchor="t" rtlCol="false" tIns="0" lIns="0" bIns="0" rIns="0">
              <a:spAutoFit/>
            </a:bodyPr>
            <a:lstStyle/>
            <a:p>
              <a:pPr>
                <a:lnSpc>
                  <a:spcPts val="4108"/>
                </a:lnSpc>
                <a:spcBef>
                  <a:spcPct val="0"/>
                </a:spcBef>
              </a:pPr>
              <a:r>
                <a:rPr lang="en-US" sz="3542">
                  <a:solidFill>
                    <a:srgbClr val="FFFFFF"/>
                  </a:solidFill>
                  <a:latin typeface="Kollektif"/>
                </a:rPr>
                <a:t>pvalue = 1.988 e-100</a:t>
              </a:r>
            </a:p>
          </p:txBody>
        </p:sp>
        <p:sp>
          <p:nvSpPr>
            <p:cNvPr name="TextBox 13" id="13"/>
            <p:cNvSpPr txBox="true"/>
            <p:nvPr/>
          </p:nvSpPr>
          <p:spPr>
            <a:xfrm rot="0">
              <a:off x="0" y="28575"/>
              <a:ext cx="13247165" cy="1719448"/>
            </a:xfrm>
            <a:prstGeom prst="rect">
              <a:avLst/>
            </a:prstGeom>
          </p:spPr>
          <p:txBody>
            <a:bodyPr anchor="t" rtlCol="false" tIns="0" lIns="0" bIns="0" rIns="0">
              <a:spAutoFit/>
            </a:bodyPr>
            <a:lstStyle/>
            <a:p>
              <a:pPr>
                <a:lnSpc>
                  <a:spcPts val="5009"/>
                </a:lnSpc>
              </a:pPr>
              <a:r>
                <a:rPr lang="en-US" sz="4554">
                  <a:solidFill>
                    <a:srgbClr val="FFFFFF"/>
                  </a:solidFill>
                  <a:latin typeface="Yeseva One Bold"/>
                </a:rPr>
                <a:t>T-Test:  IMDB Scores of </a:t>
              </a:r>
            </a:p>
            <a:p>
              <a:pPr marL="0" indent="0" lvl="0">
                <a:lnSpc>
                  <a:spcPts val="5009"/>
                </a:lnSpc>
              </a:pPr>
              <a:r>
                <a:rPr lang="en-US" sz="4554">
                  <a:solidFill>
                    <a:srgbClr val="FFFFFF"/>
                  </a:solidFill>
                  <a:latin typeface="Yeseva One Bold"/>
                </a:rPr>
                <a:t>Movies &amp; TV Series</a:t>
              </a:r>
            </a:p>
          </p:txBody>
        </p:sp>
      </p:grpSp>
      <p:sp>
        <p:nvSpPr>
          <p:cNvPr name="Freeform 14" id="14"/>
          <p:cNvSpPr/>
          <p:nvPr/>
        </p:nvSpPr>
        <p:spPr>
          <a:xfrm flipH="true" flipV="false" rot="0">
            <a:off x="12690187" y="543639"/>
            <a:ext cx="4659116" cy="4350379"/>
          </a:xfrm>
          <a:custGeom>
            <a:avLst/>
            <a:gdLst/>
            <a:ahLst/>
            <a:cxnLst/>
            <a:rect r="r" b="b" t="t" l="l"/>
            <a:pathLst>
              <a:path h="4350379" w="4659116">
                <a:moveTo>
                  <a:pt x="4659116" y="0"/>
                </a:moveTo>
                <a:lnTo>
                  <a:pt x="0" y="0"/>
                </a:lnTo>
                <a:lnTo>
                  <a:pt x="0" y="4350380"/>
                </a:lnTo>
                <a:lnTo>
                  <a:pt x="4659116" y="4350380"/>
                </a:lnTo>
                <a:lnTo>
                  <a:pt x="4659116"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38888" r="-48" b="-38974"/>
            </a:stretch>
          </a:blipFill>
        </p:spPr>
      </p:sp>
      <p:sp>
        <p:nvSpPr>
          <p:cNvPr name="Freeform 3" id="3"/>
          <p:cNvSpPr/>
          <p:nvPr/>
        </p:nvSpPr>
        <p:spPr>
          <a:xfrm flipH="true" flipV="false" rot="-10800000">
            <a:off x="0" y="4985844"/>
            <a:ext cx="18288000" cy="8678487"/>
          </a:xfrm>
          <a:custGeom>
            <a:avLst/>
            <a:gdLst/>
            <a:ahLst/>
            <a:cxnLst/>
            <a:rect r="r" b="b" t="t" l="l"/>
            <a:pathLst>
              <a:path h="8678487" w="18288000">
                <a:moveTo>
                  <a:pt x="18288000" y="0"/>
                </a:moveTo>
                <a:lnTo>
                  <a:pt x="0" y="0"/>
                </a:lnTo>
                <a:lnTo>
                  <a:pt x="0" y="8678487"/>
                </a:lnTo>
                <a:lnTo>
                  <a:pt x="18288000" y="8678487"/>
                </a:lnTo>
                <a:lnTo>
                  <a:pt x="182880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62751" y="1009650"/>
            <a:ext cx="13383482" cy="561975"/>
          </a:xfrm>
          <a:prstGeom prst="rect">
            <a:avLst/>
          </a:prstGeom>
        </p:spPr>
        <p:txBody>
          <a:bodyPr anchor="t" rtlCol="false" tIns="0" lIns="0" bIns="0" rIns="0">
            <a:spAutoFit/>
          </a:bodyPr>
          <a:lstStyle/>
          <a:p>
            <a:pPr marL="0" indent="0" lvl="0">
              <a:lnSpc>
                <a:spcPts val="4320"/>
              </a:lnSpc>
              <a:spcBef>
                <a:spcPct val="0"/>
              </a:spcBef>
            </a:pPr>
            <a:r>
              <a:rPr lang="en-US" sz="3600">
                <a:solidFill>
                  <a:srgbClr val="174076"/>
                </a:solidFill>
                <a:latin typeface="Yeseva One Bold"/>
              </a:rPr>
              <a:t>How long should our movie be?</a:t>
            </a:r>
          </a:p>
        </p:txBody>
      </p:sp>
      <p:grpSp>
        <p:nvGrpSpPr>
          <p:cNvPr name="Group 5" id="5"/>
          <p:cNvGrpSpPr/>
          <p:nvPr/>
        </p:nvGrpSpPr>
        <p:grpSpPr>
          <a:xfrm rot="0">
            <a:off x="462751" y="1985141"/>
            <a:ext cx="8297487" cy="6316718"/>
            <a:chOff x="0" y="0"/>
            <a:chExt cx="2185346" cy="1663662"/>
          </a:xfrm>
        </p:grpSpPr>
        <p:sp>
          <p:nvSpPr>
            <p:cNvPr name="Freeform 6" id="6"/>
            <p:cNvSpPr/>
            <p:nvPr/>
          </p:nvSpPr>
          <p:spPr>
            <a:xfrm flipH="false" flipV="false" rot="0">
              <a:off x="0" y="0"/>
              <a:ext cx="2185346" cy="1663662"/>
            </a:xfrm>
            <a:custGeom>
              <a:avLst/>
              <a:gdLst/>
              <a:ahLst/>
              <a:cxnLst/>
              <a:rect r="r" b="b" t="t" l="l"/>
              <a:pathLst>
                <a:path h="1663662" w="2185346">
                  <a:moveTo>
                    <a:pt x="0" y="0"/>
                  </a:moveTo>
                  <a:lnTo>
                    <a:pt x="2185346" y="0"/>
                  </a:lnTo>
                  <a:lnTo>
                    <a:pt x="2185346" y="1663662"/>
                  </a:lnTo>
                  <a:lnTo>
                    <a:pt x="0" y="1663662"/>
                  </a:lnTo>
                  <a:close/>
                </a:path>
              </a:pathLst>
            </a:custGeom>
            <a:solidFill>
              <a:srgbClr val="C5E5DE"/>
            </a:solidFill>
          </p:spPr>
        </p:sp>
        <p:sp>
          <p:nvSpPr>
            <p:cNvPr name="TextBox 7" id="7"/>
            <p:cNvSpPr txBox="true"/>
            <p:nvPr/>
          </p:nvSpPr>
          <p:spPr>
            <a:xfrm>
              <a:off x="0" y="-66675"/>
              <a:ext cx="2185346" cy="1730337"/>
            </a:xfrm>
            <a:prstGeom prst="rect">
              <a:avLst/>
            </a:prstGeom>
          </p:spPr>
          <p:txBody>
            <a:bodyPr anchor="ctr" rtlCol="false" tIns="50800" lIns="50800" bIns="50800" rIns="50800"/>
            <a:lstStyle/>
            <a:p>
              <a:pPr algn="ctr">
                <a:lnSpc>
                  <a:spcPts val="3150"/>
                </a:lnSpc>
              </a:pPr>
            </a:p>
          </p:txBody>
        </p:sp>
      </p:grpSp>
      <p:sp>
        <p:nvSpPr>
          <p:cNvPr name="Freeform 8" id="8"/>
          <p:cNvSpPr/>
          <p:nvPr/>
        </p:nvSpPr>
        <p:spPr>
          <a:xfrm flipH="false" flipV="false" rot="0">
            <a:off x="808704" y="2291407"/>
            <a:ext cx="7605581" cy="5704186"/>
          </a:xfrm>
          <a:custGeom>
            <a:avLst/>
            <a:gdLst/>
            <a:ahLst/>
            <a:cxnLst/>
            <a:rect r="r" b="b" t="t" l="l"/>
            <a:pathLst>
              <a:path h="5704186" w="7605581">
                <a:moveTo>
                  <a:pt x="0" y="0"/>
                </a:moveTo>
                <a:lnTo>
                  <a:pt x="7605581" y="0"/>
                </a:lnTo>
                <a:lnTo>
                  <a:pt x="7605581" y="5704186"/>
                </a:lnTo>
                <a:lnTo>
                  <a:pt x="0" y="5704186"/>
                </a:lnTo>
                <a:lnTo>
                  <a:pt x="0" y="0"/>
                </a:lnTo>
                <a:close/>
              </a:path>
            </a:pathLst>
          </a:custGeom>
          <a:blipFill>
            <a:blip r:embed="rId5"/>
            <a:stretch>
              <a:fillRect l="0" t="0" r="0" b="0"/>
            </a:stretch>
          </a:blipFill>
        </p:spPr>
      </p:sp>
      <p:sp>
        <p:nvSpPr>
          <p:cNvPr name="Freeform 9" id="9"/>
          <p:cNvSpPr/>
          <p:nvPr/>
        </p:nvSpPr>
        <p:spPr>
          <a:xfrm flipH="false" flipV="false" rot="0">
            <a:off x="-413029" y="7300700"/>
            <a:ext cx="2883458" cy="3154843"/>
          </a:xfrm>
          <a:custGeom>
            <a:avLst/>
            <a:gdLst/>
            <a:ahLst/>
            <a:cxnLst/>
            <a:rect r="r" b="b" t="t" l="l"/>
            <a:pathLst>
              <a:path h="3154843" w="2883458">
                <a:moveTo>
                  <a:pt x="0" y="0"/>
                </a:moveTo>
                <a:lnTo>
                  <a:pt x="2883458" y="0"/>
                </a:lnTo>
                <a:lnTo>
                  <a:pt x="2883458" y="3154843"/>
                </a:lnTo>
                <a:lnTo>
                  <a:pt x="0" y="31548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9389699" y="1985141"/>
            <a:ext cx="8297487" cy="6316718"/>
            <a:chOff x="0" y="0"/>
            <a:chExt cx="11063316" cy="8422291"/>
          </a:xfrm>
        </p:grpSpPr>
        <p:grpSp>
          <p:nvGrpSpPr>
            <p:cNvPr name="Group 11" id="11"/>
            <p:cNvGrpSpPr/>
            <p:nvPr/>
          </p:nvGrpSpPr>
          <p:grpSpPr>
            <a:xfrm rot="0">
              <a:off x="0" y="0"/>
              <a:ext cx="11063316" cy="8422291"/>
              <a:chOff x="0" y="0"/>
              <a:chExt cx="2185346" cy="1663662"/>
            </a:xfrm>
          </p:grpSpPr>
          <p:sp>
            <p:nvSpPr>
              <p:cNvPr name="Freeform 12" id="12"/>
              <p:cNvSpPr/>
              <p:nvPr/>
            </p:nvSpPr>
            <p:spPr>
              <a:xfrm flipH="false" flipV="false" rot="0">
                <a:off x="0" y="0"/>
                <a:ext cx="2185346" cy="1663662"/>
              </a:xfrm>
              <a:custGeom>
                <a:avLst/>
                <a:gdLst/>
                <a:ahLst/>
                <a:cxnLst/>
                <a:rect r="r" b="b" t="t" l="l"/>
                <a:pathLst>
                  <a:path h="1663662" w="2185346">
                    <a:moveTo>
                      <a:pt x="0" y="0"/>
                    </a:moveTo>
                    <a:lnTo>
                      <a:pt x="2185346" y="0"/>
                    </a:lnTo>
                    <a:lnTo>
                      <a:pt x="2185346" y="1663662"/>
                    </a:lnTo>
                    <a:lnTo>
                      <a:pt x="0" y="1663662"/>
                    </a:lnTo>
                    <a:close/>
                  </a:path>
                </a:pathLst>
              </a:custGeom>
              <a:solidFill>
                <a:srgbClr val="C5E5DE"/>
              </a:solidFill>
            </p:spPr>
          </p:sp>
          <p:sp>
            <p:nvSpPr>
              <p:cNvPr name="TextBox 13" id="13"/>
              <p:cNvSpPr txBox="true"/>
              <p:nvPr/>
            </p:nvSpPr>
            <p:spPr>
              <a:xfrm>
                <a:off x="0" y="-66675"/>
                <a:ext cx="2185346" cy="1730337"/>
              </a:xfrm>
              <a:prstGeom prst="rect">
                <a:avLst/>
              </a:prstGeom>
            </p:spPr>
            <p:txBody>
              <a:bodyPr anchor="ctr" rtlCol="false" tIns="50800" lIns="50800" bIns="50800" rIns="50800"/>
              <a:lstStyle/>
              <a:p>
                <a:pPr algn="ctr">
                  <a:lnSpc>
                    <a:spcPts val="3150"/>
                  </a:lnSpc>
                </a:pPr>
              </a:p>
            </p:txBody>
          </p:sp>
        </p:grpSp>
        <p:sp>
          <p:nvSpPr>
            <p:cNvPr name="Freeform 14" id="14"/>
            <p:cNvSpPr/>
            <p:nvPr/>
          </p:nvSpPr>
          <p:spPr>
            <a:xfrm flipH="false" flipV="false" rot="0">
              <a:off x="461271" y="408355"/>
              <a:ext cx="10140774" cy="7605581"/>
            </a:xfrm>
            <a:custGeom>
              <a:avLst/>
              <a:gdLst/>
              <a:ahLst/>
              <a:cxnLst/>
              <a:rect r="r" b="b" t="t" l="l"/>
              <a:pathLst>
                <a:path h="7605581" w="10140774">
                  <a:moveTo>
                    <a:pt x="0" y="0"/>
                  </a:moveTo>
                  <a:lnTo>
                    <a:pt x="10140774" y="0"/>
                  </a:lnTo>
                  <a:lnTo>
                    <a:pt x="10140774" y="7605581"/>
                  </a:lnTo>
                  <a:lnTo>
                    <a:pt x="0" y="7605581"/>
                  </a:lnTo>
                  <a:lnTo>
                    <a:pt x="0" y="0"/>
                  </a:lnTo>
                  <a:close/>
                </a:path>
              </a:pathLst>
            </a:custGeom>
            <a:blipFill>
              <a:blip r:embed="rId8"/>
              <a:stretch>
                <a:fillRect l="0" t="0" r="0" b="0"/>
              </a:stretch>
            </a:blipFill>
          </p:spPr>
        </p:sp>
      </p:grpSp>
      <p:sp>
        <p:nvSpPr>
          <p:cNvPr name="Freeform 15" id="15"/>
          <p:cNvSpPr/>
          <p:nvPr/>
        </p:nvSpPr>
        <p:spPr>
          <a:xfrm flipH="false" flipV="false" rot="2934375">
            <a:off x="15182255" y="-369573"/>
            <a:ext cx="3247343" cy="3552975"/>
          </a:xfrm>
          <a:custGeom>
            <a:avLst/>
            <a:gdLst/>
            <a:ahLst/>
            <a:cxnLst/>
            <a:rect r="r" b="b" t="t" l="l"/>
            <a:pathLst>
              <a:path h="3552975" w="3247343">
                <a:moveTo>
                  <a:pt x="0" y="0"/>
                </a:moveTo>
                <a:lnTo>
                  <a:pt x="3247342" y="0"/>
                </a:lnTo>
                <a:lnTo>
                  <a:pt x="3247342" y="3552975"/>
                </a:lnTo>
                <a:lnTo>
                  <a:pt x="0" y="355297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6" id="16"/>
          <p:cNvSpPr txBox="true"/>
          <p:nvPr/>
        </p:nvSpPr>
        <p:spPr>
          <a:xfrm rot="0">
            <a:off x="4303704" y="8763112"/>
            <a:ext cx="13383482" cy="561975"/>
          </a:xfrm>
          <a:prstGeom prst="rect">
            <a:avLst/>
          </a:prstGeom>
        </p:spPr>
        <p:txBody>
          <a:bodyPr anchor="t" rtlCol="false" tIns="0" lIns="0" bIns="0" rIns="0">
            <a:spAutoFit/>
          </a:bodyPr>
          <a:lstStyle/>
          <a:p>
            <a:pPr algn="r" marL="0" indent="0" lvl="0">
              <a:lnSpc>
                <a:spcPts val="4320"/>
              </a:lnSpc>
              <a:spcBef>
                <a:spcPct val="0"/>
              </a:spcBef>
            </a:pPr>
            <a:r>
              <a:rPr lang="en-US" sz="3600">
                <a:solidFill>
                  <a:srgbClr val="FFFFFF"/>
                </a:solidFill>
                <a:latin typeface="Yeseva One Bold"/>
              </a:rPr>
              <a:t>Is there correlation between length and rating?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38888" r="-48" b="-38974"/>
            </a:stretch>
          </a:blipFill>
        </p:spPr>
      </p:sp>
      <p:sp>
        <p:nvSpPr>
          <p:cNvPr name="Freeform 3" id="3"/>
          <p:cNvSpPr/>
          <p:nvPr/>
        </p:nvSpPr>
        <p:spPr>
          <a:xfrm flipH="true" flipV="true" rot="5400000">
            <a:off x="-3229689" y="2353457"/>
            <a:ext cx="11219604" cy="5324212"/>
          </a:xfrm>
          <a:custGeom>
            <a:avLst/>
            <a:gdLst/>
            <a:ahLst/>
            <a:cxnLst/>
            <a:rect r="r" b="b" t="t" l="l"/>
            <a:pathLst>
              <a:path h="5324212" w="11219604">
                <a:moveTo>
                  <a:pt x="11219603" y="5324212"/>
                </a:moveTo>
                <a:lnTo>
                  <a:pt x="0" y="5324212"/>
                </a:lnTo>
                <a:lnTo>
                  <a:pt x="0" y="0"/>
                </a:lnTo>
                <a:lnTo>
                  <a:pt x="11219603" y="0"/>
                </a:lnTo>
                <a:lnTo>
                  <a:pt x="11219603" y="5324212"/>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326527">
            <a:off x="-225246" y="4715336"/>
            <a:ext cx="5332141" cy="5296210"/>
          </a:xfrm>
          <a:custGeom>
            <a:avLst/>
            <a:gdLst/>
            <a:ahLst/>
            <a:cxnLst/>
            <a:rect r="r" b="b" t="t" l="l"/>
            <a:pathLst>
              <a:path h="5296210" w="5332141">
                <a:moveTo>
                  <a:pt x="0" y="0"/>
                </a:moveTo>
                <a:lnTo>
                  <a:pt x="5332141" y="0"/>
                </a:lnTo>
                <a:lnTo>
                  <a:pt x="5332141" y="5296210"/>
                </a:lnTo>
                <a:lnTo>
                  <a:pt x="0" y="52962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281993" y="1028700"/>
            <a:ext cx="3228882" cy="3207124"/>
          </a:xfrm>
          <a:custGeom>
            <a:avLst/>
            <a:gdLst/>
            <a:ahLst/>
            <a:cxnLst/>
            <a:rect r="r" b="b" t="t" l="l"/>
            <a:pathLst>
              <a:path h="3207124" w="3228882">
                <a:moveTo>
                  <a:pt x="3228881" y="0"/>
                </a:moveTo>
                <a:lnTo>
                  <a:pt x="0" y="0"/>
                </a:lnTo>
                <a:lnTo>
                  <a:pt x="0" y="3207124"/>
                </a:lnTo>
                <a:lnTo>
                  <a:pt x="3228881" y="3207124"/>
                </a:lnTo>
                <a:lnTo>
                  <a:pt x="322888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1506874" y="9722299"/>
            <a:ext cx="6781126" cy="507365"/>
          </a:xfrm>
          <a:prstGeom prst="rect">
            <a:avLst/>
          </a:prstGeom>
        </p:spPr>
        <p:txBody>
          <a:bodyPr anchor="t" rtlCol="false" tIns="0" lIns="0" bIns="0" rIns="0">
            <a:spAutoFit/>
          </a:bodyPr>
          <a:lstStyle/>
          <a:p>
            <a:pPr algn="l">
              <a:lnSpc>
                <a:spcPts val="3639"/>
              </a:lnSpc>
              <a:spcBef>
                <a:spcPct val="0"/>
              </a:spcBef>
            </a:pPr>
            <a:r>
              <a:rPr lang="en-US" sz="2799">
                <a:solidFill>
                  <a:srgbClr val="174076"/>
                </a:solidFill>
                <a:latin typeface="Kollektif"/>
              </a:rPr>
              <a:t>Filtered by the top rated movies by genre.</a:t>
            </a:r>
          </a:p>
        </p:txBody>
      </p:sp>
      <p:sp>
        <p:nvSpPr>
          <p:cNvPr name="TextBox 7" id="7"/>
          <p:cNvSpPr txBox="true"/>
          <p:nvPr/>
        </p:nvSpPr>
        <p:spPr>
          <a:xfrm rot="0">
            <a:off x="4078015" y="528691"/>
            <a:ext cx="12377651" cy="554355"/>
          </a:xfrm>
          <a:prstGeom prst="rect">
            <a:avLst/>
          </a:prstGeom>
        </p:spPr>
        <p:txBody>
          <a:bodyPr anchor="t" rtlCol="false" tIns="0" lIns="0" bIns="0" rIns="0">
            <a:spAutoFit/>
          </a:bodyPr>
          <a:lstStyle/>
          <a:p>
            <a:pPr algn="l" marL="0" indent="0" lvl="0">
              <a:lnSpc>
                <a:spcPts val="4199"/>
              </a:lnSpc>
            </a:pPr>
            <a:r>
              <a:rPr lang="en-US" sz="4199">
                <a:solidFill>
                  <a:srgbClr val="174076"/>
                </a:solidFill>
                <a:latin typeface="Yeseva One Bold"/>
              </a:rPr>
              <a:t>What genres are most popular?</a:t>
            </a:r>
          </a:p>
        </p:txBody>
      </p:sp>
      <p:grpSp>
        <p:nvGrpSpPr>
          <p:cNvPr name="Group 8" id="8"/>
          <p:cNvGrpSpPr/>
          <p:nvPr/>
        </p:nvGrpSpPr>
        <p:grpSpPr>
          <a:xfrm rot="0">
            <a:off x="5631680" y="1261019"/>
            <a:ext cx="10823986" cy="8290685"/>
            <a:chOff x="0" y="0"/>
            <a:chExt cx="14431981" cy="11054246"/>
          </a:xfrm>
        </p:grpSpPr>
        <p:grpSp>
          <p:nvGrpSpPr>
            <p:cNvPr name="Group 9" id="9"/>
            <p:cNvGrpSpPr/>
            <p:nvPr/>
          </p:nvGrpSpPr>
          <p:grpSpPr>
            <a:xfrm rot="0">
              <a:off x="0" y="0"/>
              <a:ext cx="14431981" cy="11054246"/>
              <a:chOff x="0" y="0"/>
              <a:chExt cx="2736584" cy="2096100"/>
            </a:xfrm>
          </p:grpSpPr>
          <p:sp>
            <p:nvSpPr>
              <p:cNvPr name="Freeform 10" id="10"/>
              <p:cNvSpPr/>
              <p:nvPr/>
            </p:nvSpPr>
            <p:spPr>
              <a:xfrm flipH="false" flipV="false" rot="0">
                <a:off x="0" y="0"/>
                <a:ext cx="2736584" cy="2096100"/>
              </a:xfrm>
              <a:custGeom>
                <a:avLst/>
                <a:gdLst/>
                <a:ahLst/>
                <a:cxnLst/>
                <a:rect r="r" b="b" t="t" l="l"/>
                <a:pathLst>
                  <a:path h="2096100" w="2736584">
                    <a:moveTo>
                      <a:pt x="0" y="0"/>
                    </a:moveTo>
                    <a:lnTo>
                      <a:pt x="2736584" y="0"/>
                    </a:lnTo>
                    <a:lnTo>
                      <a:pt x="2736584" y="2096100"/>
                    </a:lnTo>
                    <a:lnTo>
                      <a:pt x="0" y="2096100"/>
                    </a:lnTo>
                    <a:close/>
                  </a:path>
                </a:pathLst>
              </a:custGeom>
              <a:solidFill>
                <a:srgbClr val="C5E5DE"/>
              </a:solidFill>
            </p:spPr>
          </p:sp>
          <p:sp>
            <p:nvSpPr>
              <p:cNvPr name="TextBox 11" id="11"/>
              <p:cNvSpPr txBox="true"/>
              <p:nvPr/>
            </p:nvSpPr>
            <p:spPr>
              <a:xfrm>
                <a:off x="0" y="-66675"/>
                <a:ext cx="2736584" cy="2162775"/>
              </a:xfrm>
              <a:prstGeom prst="rect">
                <a:avLst/>
              </a:prstGeom>
            </p:spPr>
            <p:txBody>
              <a:bodyPr anchor="ctr" rtlCol="false" tIns="50800" lIns="50800" bIns="50800" rIns="50800"/>
              <a:lstStyle/>
              <a:p>
                <a:pPr algn="ctr">
                  <a:lnSpc>
                    <a:spcPts val="3149"/>
                  </a:lnSpc>
                </a:pPr>
              </a:p>
            </p:txBody>
          </p:sp>
        </p:grpSp>
        <p:sp>
          <p:nvSpPr>
            <p:cNvPr name="Freeform 12" id="12"/>
            <p:cNvSpPr/>
            <p:nvPr/>
          </p:nvSpPr>
          <p:spPr>
            <a:xfrm flipH="false" flipV="false" rot="0">
              <a:off x="288973" y="358634"/>
              <a:ext cx="13791571" cy="10343678"/>
            </a:xfrm>
            <a:custGeom>
              <a:avLst/>
              <a:gdLst/>
              <a:ahLst/>
              <a:cxnLst/>
              <a:rect r="r" b="b" t="t" l="l"/>
              <a:pathLst>
                <a:path h="10343678" w="13791571">
                  <a:moveTo>
                    <a:pt x="0" y="0"/>
                  </a:moveTo>
                  <a:lnTo>
                    <a:pt x="13791571" y="0"/>
                  </a:lnTo>
                  <a:lnTo>
                    <a:pt x="13791571" y="10343678"/>
                  </a:lnTo>
                  <a:lnTo>
                    <a:pt x="0" y="10343678"/>
                  </a:lnTo>
                  <a:lnTo>
                    <a:pt x="0" y="0"/>
                  </a:lnTo>
                  <a:close/>
                </a:path>
              </a:pathLst>
            </a:custGeom>
            <a:blipFill>
              <a:blip r:embed="rId7"/>
              <a:stretch>
                <a:fillRect l="0" t="0" r="0" b="0"/>
              </a:stretch>
            </a:blipFill>
          </p:spPr>
        </p:sp>
      </p:grpSp>
      <p:sp>
        <p:nvSpPr>
          <p:cNvPr name="Freeform 13" id="13"/>
          <p:cNvSpPr/>
          <p:nvPr/>
        </p:nvSpPr>
        <p:spPr>
          <a:xfrm flipH="true" flipV="false" rot="5190768">
            <a:off x="15445035" y="-342542"/>
            <a:ext cx="3228882" cy="3207124"/>
          </a:xfrm>
          <a:custGeom>
            <a:avLst/>
            <a:gdLst/>
            <a:ahLst/>
            <a:cxnLst/>
            <a:rect r="r" b="b" t="t" l="l"/>
            <a:pathLst>
              <a:path h="3207124" w="3228882">
                <a:moveTo>
                  <a:pt x="3228882" y="0"/>
                </a:moveTo>
                <a:lnTo>
                  <a:pt x="0" y="0"/>
                </a:lnTo>
                <a:lnTo>
                  <a:pt x="0" y="3207123"/>
                </a:lnTo>
                <a:lnTo>
                  <a:pt x="3228882" y="3207123"/>
                </a:lnTo>
                <a:lnTo>
                  <a:pt x="322888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38888" r="-48" b="-38974"/>
            </a:stretch>
          </a:blipFill>
        </p:spPr>
      </p:sp>
      <p:sp>
        <p:nvSpPr>
          <p:cNvPr name="Freeform 3" id="3"/>
          <p:cNvSpPr/>
          <p:nvPr/>
        </p:nvSpPr>
        <p:spPr>
          <a:xfrm flipH="true" flipV="false" rot="5400000">
            <a:off x="10499931" y="2456829"/>
            <a:ext cx="11062497" cy="5249658"/>
          </a:xfrm>
          <a:custGeom>
            <a:avLst/>
            <a:gdLst/>
            <a:ahLst/>
            <a:cxnLst/>
            <a:rect r="r" b="b" t="t" l="l"/>
            <a:pathLst>
              <a:path h="5249658" w="11062497">
                <a:moveTo>
                  <a:pt x="11062497" y="0"/>
                </a:moveTo>
                <a:lnTo>
                  <a:pt x="0" y="0"/>
                </a:lnTo>
                <a:lnTo>
                  <a:pt x="0" y="5249657"/>
                </a:lnTo>
                <a:lnTo>
                  <a:pt x="11062497" y="5249657"/>
                </a:lnTo>
                <a:lnTo>
                  <a:pt x="11062497"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2704259" y="5344431"/>
            <a:ext cx="5951750" cy="4359508"/>
          </a:xfrm>
          <a:custGeom>
            <a:avLst/>
            <a:gdLst/>
            <a:ahLst/>
            <a:cxnLst/>
            <a:rect r="r" b="b" t="t" l="l"/>
            <a:pathLst>
              <a:path h="4359508" w="5951750">
                <a:moveTo>
                  <a:pt x="0" y="0"/>
                </a:moveTo>
                <a:lnTo>
                  <a:pt x="5951750" y="0"/>
                </a:lnTo>
                <a:lnTo>
                  <a:pt x="5951750" y="4359508"/>
                </a:lnTo>
                <a:lnTo>
                  <a:pt x="0" y="43595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3707976" y="1028700"/>
            <a:ext cx="3944316" cy="2889113"/>
          </a:xfrm>
          <a:custGeom>
            <a:avLst/>
            <a:gdLst/>
            <a:ahLst/>
            <a:cxnLst/>
            <a:rect r="r" b="b" t="t" l="l"/>
            <a:pathLst>
              <a:path h="2889113" w="3944316">
                <a:moveTo>
                  <a:pt x="3944316" y="0"/>
                </a:moveTo>
                <a:lnTo>
                  <a:pt x="0" y="0"/>
                </a:lnTo>
                <a:lnTo>
                  <a:pt x="0" y="2889113"/>
                </a:lnTo>
                <a:lnTo>
                  <a:pt x="3944316" y="2889113"/>
                </a:lnTo>
                <a:lnTo>
                  <a:pt x="3944316"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366555" y="474345"/>
            <a:ext cx="12377651" cy="554355"/>
          </a:xfrm>
          <a:prstGeom prst="rect">
            <a:avLst/>
          </a:prstGeom>
        </p:spPr>
        <p:txBody>
          <a:bodyPr anchor="t" rtlCol="false" tIns="0" lIns="0" bIns="0" rIns="0">
            <a:spAutoFit/>
          </a:bodyPr>
          <a:lstStyle/>
          <a:p>
            <a:pPr algn="l" marL="0" indent="0" lvl="0">
              <a:lnSpc>
                <a:spcPts val="4199"/>
              </a:lnSpc>
            </a:pPr>
            <a:r>
              <a:rPr lang="en-US" sz="4199">
                <a:solidFill>
                  <a:srgbClr val="174076"/>
                </a:solidFill>
                <a:latin typeface="Yeseva One Bold"/>
              </a:rPr>
              <a:t>What genres will our film be?</a:t>
            </a:r>
          </a:p>
        </p:txBody>
      </p:sp>
      <p:grpSp>
        <p:nvGrpSpPr>
          <p:cNvPr name="Group 7" id="7"/>
          <p:cNvGrpSpPr/>
          <p:nvPr/>
        </p:nvGrpSpPr>
        <p:grpSpPr>
          <a:xfrm rot="0">
            <a:off x="842764" y="1299857"/>
            <a:ext cx="11425233" cy="8675239"/>
            <a:chOff x="0" y="0"/>
            <a:chExt cx="15233644" cy="11566985"/>
          </a:xfrm>
        </p:grpSpPr>
        <p:grpSp>
          <p:nvGrpSpPr>
            <p:cNvPr name="Group 8" id="8"/>
            <p:cNvGrpSpPr/>
            <p:nvPr/>
          </p:nvGrpSpPr>
          <p:grpSpPr>
            <a:xfrm rot="0">
              <a:off x="0" y="0"/>
              <a:ext cx="15233644" cy="11566985"/>
              <a:chOff x="0" y="0"/>
              <a:chExt cx="3009115" cy="2284837"/>
            </a:xfrm>
          </p:grpSpPr>
          <p:sp>
            <p:nvSpPr>
              <p:cNvPr name="Freeform 9" id="9"/>
              <p:cNvSpPr/>
              <p:nvPr/>
            </p:nvSpPr>
            <p:spPr>
              <a:xfrm flipH="false" flipV="false" rot="0">
                <a:off x="0" y="0"/>
                <a:ext cx="3009115" cy="2284837"/>
              </a:xfrm>
              <a:custGeom>
                <a:avLst/>
                <a:gdLst/>
                <a:ahLst/>
                <a:cxnLst/>
                <a:rect r="r" b="b" t="t" l="l"/>
                <a:pathLst>
                  <a:path h="2284837" w="3009115">
                    <a:moveTo>
                      <a:pt x="0" y="0"/>
                    </a:moveTo>
                    <a:lnTo>
                      <a:pt x="3009115" y="0"/>
                    </a:lnTo>
                    <a:lnTo>
                      <a:pt x="3009115" y="2284837"/>
                    </a:lnTo>
                    <a:lnTo>
                      <a:pt x="0" y="2284837"/>
                    </a:lnTo>
                    <a:close/>
                  </a:path>
                </a:pathLst>
              </a:custGeom>
              <a:solidFill>
                <a:srgbClr val="C5E5DE"/>
              </a:solidFill>
            </p:spPr>
          </p:sp>
          <p:sp>
            <p:nvSpPr>
              <p:cNvPr name="TextBox 10" id="10"/>
              <p:cNvSpPr txBox="true"/>
              <p:nvPr/>
            </p:nvSpPr>
            <p:spPr>
              <a:xfrm>
                <a:off x="0" y="-66675"/>
                <a:ext cx="3009115" cy="2351512"/>
              </a:xfrm>
              <a:prstGeom prst="rect">
                <a:avLst/>
              </a:prstGeom>
            </p:spPr>
            <p:txBody>
              <a:bodyPr anchor="ctr" rtlCol="false" tIns="50800" lIns="50800" bIns="50800" rIns="50800"/>
              <a:lstStyle/>
              <a:p>
                <a:pPr algn="ctr">
                  <a:lnSpc>
                    <a:spcPts val="3150"/>
                  </a:lnSpc>
                </a:pPr>
              </a:p>
            </p:txBody>
          </p:sp>
        </p:grpSp>
        <p:sp>
          <p:nvSpPr>
            <p:cNvPr name="Freeform 11" id="11"/>
            <p:cNvSpPr/>
            <p:nvPr/>
          </p:nvSpPr>
          <p:spPr>
            <a:xfrm flipH="false" flipV="false" rot="0">
              <a:off x="321943" y="312334"/>
              <a:ext cx="14589757" cy="10942318"/>
            </a:xfrm>
            <a:custGeom>
              <a:avLst/>
              <a:gdLst/>
              <a:ahLst/>
              <a:cxnLst/>
              <a:rect r="r" b="b" t="t" l="l"/>
              <a:pathLst>
                <a:path h="10942318" w="14589757">
                  <a:moveTo>
                    <a:pt x="0" y="0"/>
                  </a:moveTo>
                  <a:lnTo>
                    <a:pt x="14589758" y="0"/>
                  </a:lnTo>
                  <a:lnTo>
                    <a:pt x="14589758" y="10942318"/>
                  </a:lnTo>
                  <a:lnTo>
                    <a:pt x="0" y="10942318"/>
                  </a:lnTo>
                  <a:lnTo>
                    <a:pt x="0" y="0"/>
                  </a:lnTo>
                  <a:close/>
                </a:path>
              </a:pathLst>
            </a:custGeom>
            <a:blipFill>
              <a:blip r:embed="rId7"/>
              <a:stretch>
                <a:fillRect l="0" t="0" r="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38888" r="-48" b="-38974"/>
            </a:stretch>
          </a:blipFill>
        </p:spPr>
      </p:sp>
      <p:sp>
        <p:nvSpPr>
          <p:cNvPr name="Freeform 3" id="3"/>
          <p:cNvSpPr/>
          <p:nvPr/>
        </p:nvSpPr>
        <p:spPr>
          <a:xfrm flipH="true" flipV="false" rot="-10800000">
            <a:off x="149581" y="6167390"/>
            <a:ext cx="19751481" cy="9372976"/>
          </a:xfrm>
          <a:custGeom>
            <a:avLst/>
            <a:gdLst/>
            <a:ahLst/>
            <a:cxnLst/>
            <a:rect r="r" b="b" t="t" l="l"/>
            <a:pathLst>
              <a:path h="9372976" w="19751481">
                <a:moveTo>
                  <a:pt x="19751482" y="0"/>
                </a:moveTo>
                <a:lnTo>
                  <a:pt x="0" y="0"/>
                </a:lnTo>
                <a:lnTo>
                  <a:pt x="0" y="9372976"/>
                </a:lnTo>
                <a:lnTo>
                  <a:pt x="19751482" y="9372976"/>
                </a:lnTo>
                <a:lnTo>
                  <a:pt x="19751482"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20139" y="1385290"/>
            <a:ext cx="12377651" cy="554355"/>
          </a:xfrm>
          <a:prstGeom prst="rect">
            <a:avLst/>
          </a:prstGeom>
        </p:spPr>
        <p:txBody>
          <a:bodyPr anchor="t" rtlCol="false" tIns="0" lIns="0" bIns="0" rIns="0">
            <a:spAutoFit/>
          </a:bodyPr>
          <a:lstStyle/>
          <a:p>
            <a:pPr algn="l" marL="0" indent="0" lvl="0">
              <a:lnSpc>
                <a:spcPts val="4199"/>
              </a:lnSpc>
            </a:pPr>
            <a:r>
              <a:rPr lang="en-US" sz="4199">
                <a:solidFill>
                  <a:srgbClr val="174076"/>
                </a:solidFill>
                <a:latin typeface="Yeseva One Bold"/>
              </a:rPr>
              <a:t>Which themes will be in our movie?</a:t>
            </a:r>
          </a:p>
        </p:txBody>
      </p:sp>
      <p:grpSp>
        <p:nvGrpSpPr>
          <p:cNvPr name="Group 5" id="5"/>
          <p:cNvGrpSpPr/>
          <p:nvPr/>
        </p:nvGrpSpPr>
        <p:grpSpPr>
          <a:xfrm rot="0">
            <a:off x="320139" y="2433193"/>
            <a:ext cx="8696953" cy="6615348"/>
            <a:chOff x="0" y="0"/>
            <a:chExt cx="11595938" cy="8820465"/>
          </a:xfrm>
        </p:grpSpPr>
        <p:grpSp>
          <p:nvGrpSpPr>
            <p:cNvPr name="Group 6" id="6"/>
            <p:cNvGrpSpPr/>
            <p:nvPr/>
          </p:nvGrpSpPr>
          <p:grpSpPr>
            <a:xfrm rot="0">
              <a:off x="0" y="0"/>
              <a:ext cx="11595938" cy="8820465"/>
              <a:chOff x="0" y="0"/>
              <a:chExt cx="2105003" cy="1601173"/>
            </a:xfrm>
          </p:grpSpPr>
          <p:sp>
            <p:nvSpPr>
              <p:cNvPr name="Freeform 7" id="7"/>
              <p:cNvSpPr/>
              <p:nvPr/>
            </p:nvSpPr>
            <p:spPr>
              <a:xfrm flipH="false" flipV="false" rot="0">
                <a:off x="0" y="0"/>
                <a:ext cx="2105003" cy="1601173"/>
              </a:xfrm>
              <a:custGeom>
                <a:avLst/>
                <a:gdLst/>
                <a:ahLst/>
                <a:cxnLst/>
                <a:rect r="r" b="b" t="t" l="l"/>
                <a:pathLst>
                  <a:path h="1601173" w="2105003">
                    <a:moveTo>
                      <a:pt x="0" y="0"/>
                    </a:moveTo>
                    <a:lnTo>
                      <a:pt x="2105003" y="0"/>
                    </a:lnTo>
                    <a:lnTo>
                      <a:pt x="2105003" y="1601173"/>
                    </a:lnTo>
                    <a:lnTo>
                      <a:pt x="0" y="1601173"/>
                    </a:lnTo>
                    <a:close/>
                  </a:path>
                </a:pathLst>
              </a:custGeom>
              <a:solidFill>
                <a:srgbClr val="C5E5DE"/>
              </a:solidFill>
            </p:spPr>
          </p:sp>
          <p:sp>
            <p:nvSpPr>
              <p:cNvPr name="TextBox 8" id="8"/>
              <p:cNvSpPr txBox="true"/>
              <p:nvPr/>
            </p:nvSpPr>
            <p:spPr>
              <a:xfrm>
                <a:off x="0" y="-66675"/>
                <a:ext cx="2105003" cy="1667848"/>
              </a:xfrm>
              <a:prstGeom prst="rect">
                <a:avLst/>
              </a:prstGeom>
            </p:spPr>
            <p:txBody>
              <a:bodyPr anchor="ctr" rtlCol="false" tIns="50800" lIns="50800" bIns="50800" rIns="50800"/>
              <a:lstStyle/>
              <a:p>
                <a:pPr algn="ctr">
                  <a:lnSpc>
                    <a:spcPts val="3150"/>
                  </a:lnSpc>
                </a:pPr>
              </a:p>
            </p:txBody>
          </p:sp>
        </p:grpSp>
        <p:sp>
          <p:nvSpPr>
            <p:cNvPr name="Freeform 9" id="9"/>
            <p:cNvSpPr/>
            <p:nvPr/>
          </p:nvSpPr>
          <p:spPr>
            <a:xfrm flipH="false" flipV="false" rot="0">
              <a:off x="295059" y="269081"/>
              <a:ext cx="11034665" cy="8275999"/>
            </a:xfrm>
            <a:custGeom>
              <a:avLst/>
              <a:gdLst/>
              <a:ahLst/>
              <a:cxnLst/>
              <a:rect r="r" b="b" t="t" l="l"/>
              <a:pathLst>
                <a:path h="8275999" w="11034665">
                  <a:moveTo>
                    <a:pt x="0" y="0"/>
                  </a:moveTo>
                  <a:lnTo>
                    <a:pt x="11034665" y="0"/>
                  </a:lnTo>
                  <a:lnTo>
                    <a:pt x="11034665" y="8275999"/>
                  </a:lnTo>
                  <a:lnTo>
                    <a:pt x="0" y="8275999"/>
                  </a:lnTo>
                  <a:lnTo>
                    <a:pt x="0" y="0"/>
                  </a:lnTo>
                  <a:close/>
                </a:path>
              </a:pathLst>
            </a:custGeom>
            <a:blipFill>
              <a:blip r:embed="rId5"/>
              <a:stretch>
                <a:fillRect l="0" t="0" r="0" b="0"/>
              </a:stretch>
            </a:blipFill>
          </p:spPr>
        </p:sp>
      </p:grpSp>
      <p:sp>
        <p:nvSpPr>
          <p:cNvPr name="Freeform 10" id="10"/>
          <p:cNvSpPr/>
          <p:nvPr/>
        </p:nvSpPr>
        <p:spPr>
          <a:xfrm flipH="false" flipV="true" rot="0">
            <a:off x="13619384" y="-4056317"/>
            <a:ext cx="10287000" cy="4881649"/>
          </a:xfrm>
          <a:custGeom>
            <a:avLst/>
            <a:gdLst/>
            <a:ahLst/>
            <a:cxnLst/>
            <a:rect r="r" b="b" t="t" l="l"/>
            <a:pathLst>
              <a:path h="4881649" w="10287000">
                <a:moveTo>
                  <a:pt x="0" y="4881649"/>
                </a:moveTo>
                <a:lnTo>
                  <a:pt x="10287000" y="4881649"/>
                </a:lnTo>
                <a:lnTo>
                  <a:pt x="10287000" y="0"/>
                </a:lnTo>
                <a:lnTo>
                  <a:pt x="0" y="0"/>
                </a:lnTo>
                <a:lnTo>
                  <a:pt x="0" y="4881649"/>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1140108">
            <a:off x="15395621" y="-186420"/>
            <a:ext cx="2143712" cy="2991020"/>
          </a:xfrm>
          <a:custGeom>
            <a:avLst/>
            <a:gdLst/>
            <a:ahLst/>
            <a:cxnLst/>
            <a:rect r="r" b="b" t="t" l="l"/>
            <a:pathLst>
              <a:path h="2991020" w="2143712">
                <a:moveTo>
                  <a:pt x="0" y="0"/>
                </a:moveTo>
                <a:lnTo>
                  <a:pt x="2143712" y="0"/>
                </a:lnTo>
                <a:lnTo>
                  <a:pt x="2143712" y="2991020"/>
                </a:lnTo>
                <a:lnTo>
                  <a:pt x="0" y="299102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2" id="12"/>
          <p:cNvGrpSpPr/>
          <p:nvPr/>
        </p:nvGrpSpPr>
        <p:grpSpPr>
          <a:xfrm rot="0">
            <a:off x="9270907" y="2433193"/>
            <a:ext cx="8696953" cy="6615348"/>
            <a:chOff x="0" y="0"/>
            <a:chExt cx="11595938" cy="8820465"/>
          </a:xfrm>
        </p:grpSpPr>
        <p:grpSp>
          <p:nvGrpSpPr>
            <p:cNvPr name="Group 13" id="13"/>
            <p:cNvGrpSpPr/>
            <p:nvPr/>
          </p:nvGrpSpPr>
          <p:grpSpPr>
            <a:xfrm rot="0">
              <a:off x="0" y="0"/>
              <a:ext cx="11595938" cy="8820465"/>
              <a:chOff x="0" y="0"/>
              <a:chExt cx="2105003" cy="1601173"/>
            </a:xfrm>
          </p:grpSpPr>
          <p:sp>
            <p:nvSpPr>
              <p:cNvPr name="Freeform 14" id="14"/>
              <p:cNvSpPr/>
              <p:nvPr/>
            </p:nvSpPr>
            <p:spPr>
              <a:xfrm flipH="false" flipV="false" rot="0">
                <a:off x="0" y="0"/>
                <a:ext cx="2105003" cy="1601173"/>
              </a:xfrm>
              <a:custGeom>
                <a:avLst/>
                <a:gdLst/>
                <a:ahLst/>
                <a:cxnLst/>
                <a:rect r="r" b="b" t="t" l="l"/>
                <a:pathLst>
                  <a:path h="1601173" w="2105003">
                    <a:moveTo>
                      <a:pt x="0" y="0"/>
                    </a:moveTo>
                    <a:lnTo>
                      <a:pt x="2105003" y="0"/>
                    </a:lnTo>
                    <a:lnTo>
                      <a:pt x="2105003" y="1601173"/>
                    </a:lnTo>
                    <a:lnTo>
                      <a:pt x="0" y="1601173"/>
                    </a:lnTo>
                    <a:close/>
                  </a:path>
                </a:pathLst>
              </a:custGeom>
              <a:solidFill>
                <a:srgbClr val="C5E5DE"/>
              </a:solidFill>
            </p:spPr>
          </p:sp>
          <p:sp>
            <p:nvSpPr>
              <p:cNvPr name="TextBox 15" id="15"/>
              <p:cNvSpPr txBox="true"/>
              <p:nvPr/>
            </p:nvSpPr>
            <p:spPr>
              <a:xfrm>
                <a:off x="0" y="-66675"/>
                <a:ext cx="2105003" cy="1667848"/>
              </a:xfrm>
              <a:prstGeom prst="rect">
                <a:avLst/>
              </a:prstGeom>
            </p:spPr>
            <p:txBody>
              <a:bodyPr anchor="ctr" rtlCol="false" tIns="50800" lIns="50800" bIns="50800" rIns="50800"/>
              <a:lstStyle/>
              <a:p>
                <a:pPr algn="ctr">
                  <a:lnSpc>
                    <a:spcPts val="3150"/>
                  </a:lnSpc>
                </a:pPr>
              </a:p>
            </p:txBody>
          </p:sp>
        </p:grpSp>
        <p:sp>
          <p:nvSpPr>
            <p:cNvPr name="Freeform 16" id="16"/>
            <p:cNvSpPr/>
            <p:nvPr/>
          </p:nvSpPr>
          <p:spPr>
            <a:xfrm flipH="false" flipV="false" rot="0">
              <a:off x="292182" y="272233"/>
              <a:ext cx="11034665" cy="8275999"/>
            </a:xfrm>
            <a:custGeom>
              <a:avLst/>
              <a:gdLst/>
              <a:ahLst/>
              <a:cxnLst/>
              <a:rect r="r" b="b" t="t" l="l"/>
              <a:pathLst>
                <a:path h="8275999" w="11034665">
                  <a:moveTo>
                    <a:pt x="0" y="0"/>
                  </a:moveTo>
                  <a:lnTo>
                    <a:pt x="11034664" y="0"/>
                  </a:lnTo>
                  <a:lnTo>
                    <a:pt x="11034664" y="8275999"/>
                  </a:lnTo>
                  <a:lnTo>
                    <a:pt x="0" y="8275999"/>
                  </a:lnTo>
                  <a:lnTo>
                    <a:pt x="0" y="0"/>
                  </a:lnTo>
                  <a:close/>
                </a:path>
              </a:pathLst>
            </a:custGeom>
            <a:blipFill>
              <a:blip r:embed="rId10"/>
              <a:stretch>
                <a:fillRect l="0" t="0" r="0" b="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38888" r="-48" b="-38974"/>
            </a:stretch>
          </a:blipFill>
        </p:spPr>
      </p:sp>
      <p:sp>
        <p:nvSpPr>
          <p:cNvPr name="Freeform 3" id="3"/>
          <p:cNvSpPr/>
          <p:nvPr/>
        </p:nvSpPr>
        <p:spPr>
          <a:xfrm flipH="true" flipV="false" rot="5400000">
            <a:off x="11350765" y="2702675"/>
            <a:ext cx="10287000" cy="4881649"/>
          </a:xfrm>
          <a:custGeom>
            <a:avLst/>
            <a:gdLst/>
            <a:ahLst/>
            <a:cxnLst/>
            <a:rect r="r" b="b" t="t" l="l"/>
            <a:pathLst>
              <a:path h="4881649" w="10287000">
                <a:moveTo>
                  <a:pt x="10287000" y="0"/>
                </a:moveTo>
                <a:lnTo>
                  <a:pt x="0" y="0"/>
                </a:lnTo>
                <a:lnTo>
                  <a:pt x="0" y="4881650"/>
                </a:lnTo>
                <a:lnTo>
                  <a:pt x="10287000" y="4881650"/>
                </a:lnTo>
                <a:lnTo>
                  <a:pt x="1028700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66555" y="2068812"/>
            <a:ext cx="8578006" cy="6670993"/>
            <a:chOff x="0" y="0"/>
            <a:chExt cx="11437341" cy="8894657"/>
          </a:xfrm>
        </p:grpSpPr>
        <p:grpSp>
          <p:nvGrpSpPr>
            <p:cNvPr name="Group 5" id="5"/>
            <p:cNvGrpSpPr/>
            <p:nvPr/>
          </p:nvGrpSpPr>
          <p:grpSpPr>
            <a:xfrm rot="0">
              <a:off x="0" y="0"/>
              <a:ext cx="11437341" cy="8894657"/>
              <a:chOff x="0" y="0"/>
              <a:chExt cx="2093573" cy="1628142"/>
            </a:xfrm>
          </p:grpSpPr>
          <p:sp>
            <p:nvSpPr>
              <p:cNvPr name="Freeform 6" id="6"/>
              <p:cNvSpPr/>
              <p:nvPr/>
            </p:nvSpPr>
            <p:spPr>
              <a:xfrm flipH="false" flipV="false" rot="0">
                <a:off x="0" y="0"/>
                <a:ext cx="2093573" cy="1628142"/>
              </a:xfrm>
              <a:custGeom>
                <a:avLst/>
                <a:gdLst/>
                <a:ahLst/>
                <a:cxnLst/>
                <a:rect r="r" b="b" t="t" l="l"/>
                <a:pathLst>
                  <a:path h="1628142" w="2093573">
                    <a:moveTo>
                      <a:pt x="0" y="0"/>
                    </a:moveTo>
                    <a:lnTo>
                      <a:pt x="2093573" y="0"/>
                    </a:lnTo>
                    <a:lnTo>
                      <a:pt x="2093573" y="1628142"/>
                    </a:lnTo>
                    <a:lnTo>
                      <a:pt x="0" y="1628142"/>
                    </a:lnTo>
                    <a:close/>
                  </a:path>
                </a:pathLst>
              </a:custGeom>
              <a:solidFill>
                <a:srgbClr val="C5E5DE"/>
              </a:solidFill>
            </p:spPr>
          </p:sp>
          <p:sp>
            <p:nvSpPr>
              <p:cNvPr name="TextBox 7" id="7"/>
              <p:cNvSpPr txBox="true"/>
              <p:nvPr/>
            </p:nvSpPr>
            <p:spPr>
              <a:xfrm>
                <a:off x="0" y="-66675"/>
                <a:ext cx="2093573" cy="1694817"/>
              </a:xfrm>
              <a:prstGeom prst="rect">
                <a:avLst/>
              </a:prstGeom>
            </p:spPr>
            <p:txBody>
              <a:bodyPr anchor="ctr" rtlCol="false" tIns="50800" lIns="50800" bIns="50800" rIns="50800"/>
              <a:lstStyle/>
              <a:p>
                <a:pPr algn="ctr">
                  <a:lnSpc>
                    <a:spcPts val="3149"/>
                  </a:lnSpc>
                </a:pPr>
              </a:p>
            </p:txBody>
          </p:sp>
        </p:grpSp>
        <p:sp>
          <p:nvSpPr>
            <p:cNvPr name="Freeform 8" id="8"/>
            <p:cNvSpPr/>
            <p:nvPr/>
          </p:nvSpPr>
          <p:spPr>
            <a:xfrm flipH="false" flipV="false" rot="0">
              <a:off x="186126" y="316997"/>
              <a:ext cx="10943166" cy="8207375"/>
            </a:xfrm>
            <a:custGeom>
              <a:avLst/>
              <a:gdLst/>
              <a:ahLst/>
              <a:cxnLst/>
              <a:rect r="r" b="b" t="t" l="l"/>
              <a:pathLst>
                <a:path h="8207375" w="10943166">
                  <a:moveTo>
                    <a:pt x="0" y="0"/>
                  </a:moveTo>
                  <a:lnTo>
                    <a:pt x="10943167" y="0"/>
                  </a:lnTo>
                  <a:lnTo>
                    <a:pt x="10943167" y="8207374"/>
                  </a:lnTo>
                  <a:lnTo>
                    <a:pt x="0" y="8207374"/>
                  </a:lnTo>
                  <a:lnTo>
                    <a:pt x="0" y="0"/>
                  </a:lnTo>
                  <a:close/>
                </a:path>
              </a:pathLst>
            </a:custGeom>
            <a:blipFill>
              <a:blip r:embed="rId5"/>
              <a:stretch>
                <a:fillRect l="0" t="0" r="0" b="0"/>
              </a:stretch>
            </a:blipFill>
          </p:spPr>
        </p:sp>
      </p:grpSp>
      <p:sp>
        <p:nvSpPr>
          <p:cNvPr name="TextBox 9" id="9"/>
          <p:cNvSpPr txBox="true"/>
          <p:nvPr/>
        </p:nvSpPr>
        <p:spPr>
          <a:xfrm rot="0">
            <a:off x="366555" y="474345"/>
            <a:ext cx="12377651" cy="554355"/>
          </a:xfrm>
          <a:prstGeom prst="rect">
            <a:avLst/>
          </a:prstGeom>
        </p:spPr>
        <p:txBody>
          <a:bodyPr anchor="t" rtlCol="false" tIns="0" lIns="0" bIns="0" rIns="0">
            <a:spAutoFit/>
          </a:bodyPr>
          <a:lstStyle/>
          <a:p>
            <a:pPr algn="l" marL="0" indent="0" lvl="0">
              <a:lnSpc>
                <a:spcPts val="4199"/>
              </a:lnSpc>
            </a:pPr>
            <a:r>
              <a:rPr lang="en-US" sz="4199">
                <a:solidFill>
                  <a:srgbClr val="174076"/>
                </a:solidFill>
                <a:latin typeface="Yeseva One Bold"/>
              </a:rPr>
              <a:t>Who is our ideal cast?</a:t>
            </a:r>
          </a:p>
        </p:txBody>
      </p:sp>
      <p:grpSp>
        <p:nvGrpSpPr>
          <p:cNvPr name="Group 10" id="10"/>
          <p:cNvGrpSpPr/>
          <p:nvPr/>
        </p:nvGrpSpPr>
        <p:grpSpPr>
          <a:xfrm rot="0">
            <a:off x="9343440" y="2068812"/>
            <a:ext cx="8578006" cy="6670993"/>
            <a:chOff x="0" y="0"/>
            <a:chExt cx="11437341" cy="8894657"/>
          </a:xfrm>
        </p:grpSpPr>
        <p:grpSp>
          <p:nvGrpSpPr>
            <p:cNvPr name="Group 11" id="11"/>
            <p:cNvGrpSpPr/>
            <p:nvPr/>
          </p:nvGrpSpPr>
          <p:grpSpPr>
            <a:xfrm rot="0">
              <a:off x="0" y="0"/>
              <a:ext cx="11437341" cy="8894657"/>
              <a:chOff x="0" y="0"/>
              <a:chExt cx="2093573" cy="1628142"/>
            </a:xfrm>
          </p:grpSpPr>
          <p:sp>
            <p:nvSpPr>
              <p:cNvPr name="Freeform 12" id="12"/>
              <p:cNvSpPr/>
              <p:nvPr/>
            </p:nvSpPr>
            <p:spPr>
              <a:xfrm flipH="false" flipV="false" rot="0">
                <a:off x="0" y="0"/>
                <a:ext cx="2093573" cy="1628142"/>
              </a:xfrm>
              <a:custGeom>
                <a:avLst/>
                <a:gdLst/>
                <a:ahLst/>
                <a:cxnLst/>
                <a:rect r="r" b="b" t="t" l="l"/>
                <a:pathLst>
                  <a:path h="1628142" w="2093573">
                    <a:moveTo>
                      <a:pt x="0" y="0"/>
                    </a:moveTo>
                    <a:lnTo>
                      <a:pt x="2093573" y="0"/>
                    </a:lnTo>
                    <a:lnTo>
                      <a:pt x="2093573" y="1628142"/>
                    </a:lnTo>
                    <a:lnTo>
                      <a:pt x="0" y="1628142"/>
                    </a:lnTo>
                    <a:close/>
                  </a:path>
                </a:pathLst>
              </a:custGeom>
              <a:solidFill>
                <a:srgbClr val="C5E5DE"/>
              </a:solidFill>
            </p:spPr>
          </p:sp>
          <p:sp>
            <p:nvSpPr>
              <p:cNvPr name="TextBox 13" id="13"/>
              <p:cNvSpPr txBox="true"/>
              <p:nvPr/>
            </p:nvSpPr>
            <p:spPr>
              <a:xfrm>
                <a:off x="0" y="-66675"/>
                <a:ext cx="2093573" cy="1694817"/>
              </a:xfrm>
              <a:prstGeom prst="rect">
                <a:avLst/>
              </a:prstGeom>
            </p:spPr>
            <p:txBody>
              <a:bodyPr anchor="ctr" rtlCol="false" tIns="50800" lIns="50800" bIns="50800" rIns="50800"/>
              <a:lstStyle/>
              <a:p>
                <a:pPr algn="ctr">
                  <a:lnSpc>
                    <a:spcPts val="3149"/>
                  </a:lnSpc>
                </a:pPr>
              </a:p>
            </p:txBody>
          </p:sp>
        </p:grpSp>
        <p:sp>
          <p:nvSpPr>
            <p:cNvPr name="Freeform 14" id="14"/>
            <p:cNvSpPr/>
            <p:nvPr/>
          </p:nvSpPr>
          <p:spPr>
            <a:xfrm flipH="false" flipV="false" rot="0">
              <a:off x="247087" y="343641"/>
              <a:ext cx="10943166" cy="8207375"/>
            </a:xfrm>
            <a:custGeom>
              <a:avLst/>
              <a:gdLst/>
              <a:ahLst/>
              <a:cxnLst/>
              <a:rect r="r" b="b" t="t" l="l"/>
              <a:pathLst>
                <a:path h="8207375" w="10943166">
                  <a:moveTo>
                    <a:pt x="0" y="0"/>
                  </a:moveTo>
                  <a:lnTo>
                    <a:pt x="10943167" y="0"/>
                  </a:lnTo>
                  <a:lnTo>
                    <a:pt x="10943167" y="8207375"/>
                  </a:lnTo>
                  <a:lnTo>
                    <a:pt x="0" y="8207375"/>
                  </a:lnTo>
                  <a:lnTo>
                    <a:pt x="0" y="0"/>
                  </a:lnTo>
                  <a:close/>
                </a:path>
              </a:pathLst>
            </a:custGeom>
            <a:blipFill>
              <a:blip r:embed="rId6"/>
              <a:stretch>
                <a:fillRect l="0" t="0" r="0" b="0"/>
              </a:stretch>
            </a:blipFill>
          </p:spPr>
        </p:sp>
      </p:grpSp>
      <p:sp>
        <p:nvSpPr>
          <p:cNvPr name="TextBox 15" id="15"/>
          <p:cNvSpPr txBox="true"/>
          <p:nvPr/>
        </p:nvSpPr>
        <p:spPr>
          <a:xfrm rot="0">
            <a:off x="468239" y="1129395"/>
            <a:ext cx="6781126" cy="507365"/>
          </a:xfrm>
          <a:prstGeom prst="rect">
            <a:avLst/>
          </a:prstGeom>
        </p:spPr>
        <p:txBody>
          <a:bodyPr anchor="t" rtlCol="false" tIns="0" lIns="0" bIns="0" rIns="0">
            <a:spAutoFit/>
          </a:bodyPr>
          <a:lstStyle/>
          <a:p>
            <a:pPr algn="l">
              <a:lnSpc>
                <a:spcPts val="3639"/>
              </a:lnSpc>
              <a:spcBef>
                <a:spcPct val="0"/>
              </a:spcBef>
            </a:pPr>
            <a:r>
              <a:rPr lang="en-US" sz="2799">
                <a:solidFill>
                  <a:srgbClr val="174076"/>
                </a:solidFill>
                <a:latin typeface="Kollektif"/>
              </a:rPr>
              <a:t>Top 15 Actors by IMDB Votes</a:t>
            </a:r>
          </a:p>
        </p:txBody>
      </p:sp>
      <p:sp>
        <p:nvSpPr>
          <p:cNvPr name="Freeform 16" id="16"/>
          <p:cNvSpPr/>
          <p:nvPr/>
        </p:nvSpPr>
        <p:spPr>
          <a:xfrm flipH="false" flipV="false" rot="1438618">
            <a:off x="14967603" y="8375786"/>
            <a:ext cx="3455284" cy="2443828"/>
          </a:xfrm>
          <a:custGeom>
            <a:avLst/>
            <a:gdLst/>
            <a:ahLst/>
            <a:cxnLst/>
            <a:rect r="r" b="b" t="t" l="l"/>
            <a:pathLst>
              <a:path h="2443828" w="3455284">
                <a:moveTo>
                  <a:pt x="0" y="0"/>
                </a:moveTo>
                <a:lnTo>
                  <a:pt x="3455285" y="0"/>
                </a:lnTo>
                <a:lnTo>
                  <a:pt x="3455285" y="2443828"/>
                </a:lnTo>
                <a:lnTo>
                  <a:pt x="0" y="24438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50000"/>
            </a:blip>
            <a:stretch>
              <a:fillRect l="0" t="-38888" r="-48" b="-38974"/>
            </a:stretch>
          </a:blipFill>
        </p:spPr>
      </p:sp>
      <p:sp>
        <p:nvSpPr>
          <p:cNvPr name="Freeform 3" id="3"/>
          <p:cNvSpPr/>
          <p:nvPr/>
        </p:nvSpPr>
        <p:spPr>
          <a:xfrm flipH="true" flipV="false" rot="-9019887">
            <a:off x="-3834094" y="6405166"/>
            <a:ext cx="12155110" cy="5768152"/>
          </a:xfrm>
          <a:custGeom>
            <a:avLst/>
            <a:gdLst/>
            <a:ahLst/>
            <a:cxnLst/>
            <a:rect r="r" b="b" t="t" l="l"/>
            <a:pathLst>
              <a:path h="5768152" w="12155110">
                <a:moveTo>
                  <a:pt x="12155110" y="0"/>
                </a:moveTo>
                <a:lnTo>
                  <a:pt x="0" y="0"/>
                </a:lnTo>
                <a:lnTo>
                  <a:pt x="0" y="5768152"/>
                </a:lnTo>
                <a:lnTo>
                  <a:pt x="12155110" y="5768152"/>
                </a:lnTo>
                <a:lnTo>
                  <a:pt x="1215511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333040" y="1931811"/>
            <a:ext cx="8663988" cy="6688126"/>
            <a:chOff x="0" y="0"/>
            <a:chExt cx="11551984" cy="8917501"/>
          </a:xfrm>
        </p:grpSpPr>
        <p:grpSp>
          <p:nvGrpSpPr>
            <p:cNvPr name="Group 5" id="5"/>
            <p:cNvGrpSpPr/>
            <p:nvPr/>
          </p:nvGrpSpPr>
          <p:grpSpPr>
            <a:xfrm rot="0">
              <a:off x="0" y="0"/>
              <a:ext cx="11551984" cy="8917501"/>
              <a:chOff x="0" y="0"/>
              <a:chExt cx="8365270" cy="6457531"/>
            </a:xfrm>
          </p:grpSpPr>
          <p:sp>
            <p:nvSpPr>
              <p:cNvPr name="Freeform 6" id="6"/>
              <p:cNvSpPr/>
              <p:nvPr/>
            </p:nvSpPr>
            <p:spPr>
              <a:xfrm flipH="false" flipV="false" rot="0">
                <a:off x="0" y="0"/>
                <a:ext cx="8365270" cy="6457531"/>
              </a:xfrm>
              <a:custGeom>
                <a:avLst/>
                <a:gdLst/>
                <a:ahLst/>
                <a:cxnLst/>
                <a:rect r="r" b="b" t="t" l="l"/>
                <a:pathLst>
                  <a:path h="6457531" w="8365270">
                    <a:moveTo>
                      <a:pt x="8240809" y="6457531"/>
                    </a:moveTo>
                    <a:lnTo>
                      <a:pt x="124460" y="6457531"/>
                    </a:lnTo>
                    <a:cubicBezTo>
                      <a:pt x="55880" y="6457531"/>
                      <a:pt x="0" y="6401651"/>
                      <a:pt x="0" y="6333071"/>
                    </a:cubicBezTo>
                    <a:lnTo>
                      <a:pt x="0" y="124460"/>
                    </a:lnTo>
                    <a:cubicBezTo>
                      <a:pt x="0" y="55880"/>
                      <a:pt x="55880" y="0"/>
                      <a:pt x="124460" y="0"/>
                    </a:cubicBezTo>
                    <a:lnTo>
                      <a:pt x="8240809" y="0"/>
                    </a:lnTo>
                    <a:cubicBezTo>
                      <a:pt x="8309390" y="0"/>
                      <a:pt x="8365270" y="55880"/>
                      <a:pt x="8365270" y="124460"/>
                    </a:cubicBezTo>
                    <a:lnTo>
                      <a:pt x="8365270" y="6333072"/>
                    </a:lnTo>
                    <a:cubicBezTo>
                      <a:pt x="8365270" y="6401651"/>
                      <a:pt x="8309390" y="6457531"/>
                      <a:pt x="8240809" y="6457531"/>
                    </a:cubicBezTo>
                    <a:close/>
                  </a:path>
                </a:pathLst>
              </a:custGeom>
              <a:solidFill>
                <a:srgbClr val="C5E5DE"/>
              </a:solidFill>
            </p:spPr>
          </p:sp>
        </p:grpSp>
        <p:sp>
          <p:nvSpPr>
            <p:cNvPr name="Freeform 7" id="7"/>
            <p:cNvSpPr/>
            <p:nvPr/>
          </p:nvSpPr>
          <p:spPr>
            <a:xfrm flipH="false" flipV="false" rot="0">
              <a:off x="236857" y="278635"/>
              <a:ext cx="11077341" cy="8308006"/>
            </a:xfrm>
            <a:custGeom>
              <a:avLst/>
              <a:gdLst/>
              <a:ahLst/>
              <a:cxnLst/>
              <a:rect r="r" b="b" t="t" l="l"/>
              <a:pathLst>
                <a:path h="8308006" w="11077341">
                  <a:moveTo>
                    <a:pt x="0" y="0"/>
                  </a:moveTo>
                  <a:lnTo>
                    <a:pt x="11077341" y="0"/>
                  </a:lnTo>
                  <a:lnTo>
                    <a:pt x="11077341" y="8308006"/>
                  </a:lnTo>
                  <a:lnTo>
                    <a:pt x="0" y="8308006"/>
                  </a:lnTo>
                  <a:lnTo>
                    <a:pt x="0" y="0"/>
                  </a:lnTo>
                  <a:close/>
                </a:path>
              </a:pathLst>
            </a:custGeom>
            <a:blipFill>
              <a:blip r:embed="rId5"/>
              <a:stretch>
                <a:fillRect l="0" t="0" r="0" b="0"/>
              </a:stretch>
            </a:blipFill>
          </p:spPr>
        </p:sp>
      </p:grpSp>
      <p:sp>
        <p:nvSpPr>
          <p:cNvPr name="TextBox 8" id="8"/>
          <p:cNvSpPr txBox="true"/>
          <p:nvPr/>
        </p:nvSpPr>
        <p:spPr>
          <a:xfrm rot="0">
            <a:off x="366555" y="474345"/>
            <a:ext cx="12377651" cy="554355"/>
          </a:xfrm>
          <a:prstGeom prst="rect">
            <a:avLst/>
          </a:prstGeom>
        </p:spPr>
        <p:txBody>
          <a:bodyPr anchor="t" rtlCol="false" tIns="0" lIns="0" bIns="0" rIns="0">
            <a:spAutoFit/>
          </a:bodyPr>
          <a:lstStyle/>
          <a:p>
            <a:pPr algn="l" marL="0" indent="0" lvl="0">
              <a:lnSpc>
                <a:spcPts val="4199"/>
              </a:lnSpc>
            </a:pPr>
            <a:r>
              <a:rPr lang="en-US" sz="4199">
                <a:solidFill>
                  <a:srgbClr val="174076"/>
                </a:solidFill>
                <a:latin typeface="Yeseva One Bold"/>
              </a:rPr>
              <a:t>Who is our ideal cast?</a:t>
            </a:r>
          </a:p>
        </p:txBody>
      </p:sp>
      <p:sp>
        <p:nvSpPr>
          <p:cNvPr name="TextBox 9" id="9"/>
          <p:cNvSpPr txBox="true"/>
          <p:nvPr/>
        </p:nvSpPr>
        <p:spPr>
          <a:xfrm rot="0">
            <a:off x="468239" y="1129395"/>
            <a:ext cx="6781126" cy="507365"/>
          </a:xfrm>
          <a:prstGeom prst="rect">
            <a:avLst/>
          </a:prstGeom>
        </p:spPr>
        <p:txBody>
          <a:bodyPr anchor="t" rtlCol="false" tIns="0" lIns="0" bIns="0" rIns="0">
            <a:spAutoFit/>
          </a:bodyPr>
          <a:lstStyle/>
          <a:p>
            <a:pPr algn="l">
              <a:lnSpc>
                <a:spcPts val="3639"/>
              </a:lnSpc>
              <a:spcBef>
                <a:spcPct val="0"/>
              </a:spcBef>
            </a:pPr>
            <a:r>
              <a:rPr lang="en-US" sz="2799">
                <a:solidFill>
                  <a:srgbClr val="174076"/>
                </a:solidFill>
                <a:latin typeface="Kollektif"/>
              </a:rPr>
              <a:t>Top 15 Actors by IMDB Scores</a:t>
            </a:r>
          </a:p>
        </p:txBody>
      </p:sp>
      <p:grpSp>
        <p:nvGrpSpPr>
          <p:cNvPr name="Group 10" id="10"/>
          <p:cNvGrpSpPr/>
          <p:nvPr/>
        </p:nvGrpSpPr>
        <p:grpSpPr>
          <a:xfrm rot="0">
            <a:off x="468239" y="1931811"/>
            <a:ext cx="8663988" cy="6688126"/>
            <a:chOff x="0" y="0"/>
            <a:chExt cx="11551984" cy="8917501"/>
          </a:xfrm>
        </p:grpSpPr>
        <p:grpSp>
          <p:nvGrpSpPr>
            <p:cNvPr name="Group 11" id="11"/>
            <p:cNvGrpSpPr/>
            <p:nvPr/>
          </p:nvGrpSpPr>
          <p:grpSpPr>
            <a:xfrm rot="0">
              <a:off x="0" y="0"/>
              <a:ext cx="11551984" cy="8917501"/>
              <a:chOff x="0" y="0"/>
              <a:chExt cx="8365270" cy="6457531"/>
            </a:xfrm>
          </p:grpSpPr>
          <p:sp>
            <p:nvSpPr>
              <p:cNvPr name="Freeform 12" id="12"/>
              <p:cNvSpPr/>
              <p:nvPr/>
            </p:nvSpPr>
            <p:spPr>
              <a:xfrm flipH="false" flipV="false" rot="0">
                <a:off x="0" y="0"/>
                <a:ext cx="8365270" cy="6457531"/>
              </a:xfrm>
              <a:custGeom>
                <a:avLst/>
                <a:gdLst/>
                <a:ahLst/>
                <a:cxnLst/>
                <a:rect r="r" b="b" t="t" l="l"/>
                <a:pathLst>
                  <a:path h="6457531" w="8365270">
                    <a:moveTo>
                      <a:pt x="8240809" y="6457531"/>
                    </a:moveTo>
                    <a:lnTo>
                      <a:pt x="124460" y="6457531"/>
                    </a:lnTo>
                    <a:cubicBezTo>
                      <a:pt x="55880" y="6457531"/>
                      <a:pt x="0" y="6401651"/>
                      <a:pt x="0" y="6333071"/>
                    </a:cubicBezTo>
                    <a:lnTo>
                      <a:pt x="0" y="124460"/>
                    </a:lnTo>
                    <a:cubicBezTo>
                      <a:pt x="0" y="55880"/>
                      <a:pt x="55880" y="0"/>
                      <a:pt x="124460" y="0"/>
                    </a:cubicBezTo>
                    <a:lnTo>
                      <a:pt x="8240809" y="0"/>
                    </a:lnTo>
                    <a:cubicBezTo>
                      <a:pt x="8309390" y="0"/>
                      <a:pt x="8365270" y="55880"/>
                      <a:pt x="8365270" y="124460"/>
                    </a:cubicBezTo>
                    <a:lnTo>
                      <a:pt x="8365270" y="6333072"/>
                    </a:lnTo>
                    <a:cubicBezTo>
                      <a:pt x="8365270" y="6401651"/>
                      <a:pt x="8309390" y="6457531"/>
                      <a:pt x="8240809" y="6457531"/>
                    </a:cubicBezTo>
                    <a:close/>
                  </a:path>
                </a:pathLst>
              </a:custGeom>
              <a:solidFill>
                <a:srgbClr val="C5E5DE"/>
              </a:solidFill>
            </p:spPr>
          </p:sp>
        </p:grpSp>
        <p:sp>
          <p:nvSpPr>
            <p:cNvPr name="Freeform 13" id="13"/>
            <p:cNvSpPr/>
            <p:nvPr/>
          </p:nvSpPr>
          <p:spPr>
            <a:xfrm flipH="false" flipV="false" rot="0">
              <a:off x="237321" y="304747"/>
              <a:ext cx="11077341" cy="8308006"/>
            </a:xfrm>
            <a:custGeom>
              <a:avLst/>
              <a:gdLst/>
              <a:ahLst/>
              <a:cxnLst/>
              <a:rect r="r" b="b" t="t" l="l"/>
              <a:pathLst>
                <a:path h="8308006" w="11077341">
                  <a:moveTo>
                    <a:pt x="0" y="0"/>
                  </a:moveTo>
                  <a:lnTo>
                    <a:pt x="11077342" y="0"/>
                  </a:lnTo>
                  <a:lnTo>
                    <a:pt x="11077342" y="8308006"/>
                  </a:lnTo>
                  <a:lnTo>
                    <a:pt x="0" y="8308006"/>
                  </a:lnTo>
                  <a:lnTo>
                    <a:pt x="0" y="0"/>
                  </a:lnTo>
                  <a:close/>
                </a:path>
              </a:pathLst>
            </a:custGeom>
            <a:blipFill>
              <a:blip r:embed="rId6"/>
              <a:stretch>
                <a:fillRect l="0" t="0" r="0" b="0"/>
              </a:stretch>
            </a:blipFill>
          </p:spPr>
        </p:sp>
      </p:grpSp>
      <p:sp>
        <p:nvSpPr>
          <p:cNvPr name="Freeform 14" id="14"/>
          <p:cNvSpPr/>
          <p:nvPr/>
        </p:nvSpPr>
        <p:spPr>
          <a:xfrm flipH="true" flipV="false" rot="0">
            <a:off x="13829230" y="7652894"/>
            <a:ext cx="4296025" cy="3600850"/>
          </a:xfrm>
          <a:custGeom>
            <a:avLst/>
            <a:gdLst/>
            <a:ahLst/>
            <a:cxnLst/>
            <a:rect r="r" b="b" t="t" l="l"/>
            <a:pathLst>
              <a:path h="3600850" w="4296025">
                <a:moveTo>
                  <a:pt x="4296026" y="0"/>
                </a:moveTo>
                <a:lnTo>
                  <a:pt x="0" y="0"/>
                </a:lnTo>
                <a:lnTo>
                  <a:pt x="0" y="3600851"/>
                </a:lnTo>
                <a:lnTo>
                  <a:pt x="4296026" y="3600851"/>
                </a:lnTo>
                <a:lnTo>
                  <a:pt x="4296026"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DAF7Alcv3mo</dc:identifier>
  <dcterms:modified xsi:type="dcterms:W3CDTF">2011-08-01T06:04:30Z</dcterms:modified>
  <cp:revision>1</cp:revision>
  <dc:title>Don't Panic Productions - Netflix Presentation</dc:title>
</cp:coreProperties>
</file>